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4"/>
  </p:sldMasterIdLst>
  <p:notesMasterIdLst>
    <p:notesMasterId r:id="rId37"/>
  </p:notesMasterIdLst>
  <p:handoutMasterIdLst>
    <p:handoutMasterId r:id="rId38"/>
  </p:handoutMasterIdLst>
  <p:sldIdLst>
    <p:sldId id="292" r:id="rId5"/>
    <p:sldId id="291" r:id="rId6"/>
    <p:sldId id="373" r:id="rId7"/>
    <p:sldId id="385" r:id="rId8"/>
    <p:sldId id="374" r:id="rId9"/>
    <p:sldId id="376" r:id="rId10"/>
    <p:sldId id="375" r:id="rId11"/>
    <p:sldId id="377" r:id="rId12"/>
    <p:sldId id="378" r:id="rId13"/>
    <p:sldId id="379" r:id="rId14"/>
    <p:sldId id="380" r:id="rId15"/>
    <p:sldId id="399" r:id="rId16"/>
    <p:sldId id="381" r:id="rId17"/>
    <p:sldId id="383" r:id="rId18"/>
    <p:sldId id="382" r:id="rId19"/>
    <p:sldId id="400" r:id="rId20"/>
    <p:sldId id="384" r:id="rId21"/>
    <p:sldId id="386" r:id="rId22"/>
    <p:sldId id="387" r:id="rId23"/>
    <p:sldId id="388" r:id="rId24"/>
    <p:sldId id="389" r:id="rId25"/>
    <p:sldId id="390" r:id="rId26"/>
    <p:sldId id="392" r:id="rId27"/>
    <p:sldId id="394" r:id="rId28"/>
    <p:sldId id="398" r:id="rId29"/>
    <p:sldId id="371" r:id="rId30"/>
    <p:sldId id="372" r:id="rId31"/>
    <p:sldId id="307" r:id="rId32"/>
    <p:sldId id="396" r:id="rId33"/>
    <p:sldId id="310" r:id="rId34"/>
    <p:sldId id="311" r:id="rId35"/>
    <p:sldId id="293" r:id="rId36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9933"/>
    <a:srgbClr val="3366FF"/>
    <a:srgbClr val="FF0066"/>
    <a:srgbClr val="00FF00"/>
    <a:srgbClr val="FF66FF"/>
    <a:srgbClr val="FF00FF"/>
    <a:srgbClr val="00ACB6"/>
    <a:srgbClr val="E98B0D"/>
    <a:srgbClr val="E68637"/>
    <a:srgbClr val="F3703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6928" autoAdjust="0"/>
    <p:restoredTop sz="96695" autoAdjust="0"/>
  </p:normalViewPr>
  <p:slideViewPr>
    <p:cSldViewPr snapToGrid="0">
      <p:cViewPr>
        <p:scale>
          <a:sx n="75" d="100"/>
          <a:sy n="75" d="100"/>
        </p:scale>
        <p:origin x="-888" y="-26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7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848F8F-6C68-43E8-A6DD-65DB9C45A3FF}" type="doc">
      <dgm:prSet loTypeId="urn:microsoft.com/office/officeart/2005/8/layout/radial6" loCatId="cycle" qsTypeId="urn:microsoft.com/office/officeart/2005/8/quickstyle/simple3" qsCatId="simple" csTypeId="urn:microsoft.com/office/officeart/2005/8/colors/accent0_2" csCatId="mainScheme" phldr="1"/>
      <dgm:spPr/>
      <dgm:t>
        <a:bodyPr/>
        <a:lstStyle/>
        <a:p>
          <a:endParaRPr lang="it-IT"/>
        </a:p>
      </dgm:t>
    </dgm:pt>
    <dgm:pt modelId="{3EBA9640-8299-4817-BA57-823A62FD4754}">
      <dgm:prSet phldrT="[Testo]" custT="1"/>
      <dgm:spPr>
        <a:solidFill>
          <a:srgbClr val="FF0066"/>
        </a:solidFill>
      </dgm:spPr>
      <dgm:t>
        <a:bodyPr/>
        <a:lstStyle/>
        <a:p>
          <a:r>
            <a:rPr lang="it-IT" sz="2400" b="1" dirty="0" smtClean="0">
              <a:solidFill>
                <a:schemeClr val="bg1"/>
              </a:solidFill>
            </a:rPr>
            <a:t>Farmaci anti-obesità</a:t>
          </a:r>
          <a:endParaRPr lang="it-IT" sz="2400" b="1" dirty="0">
            <a:solidFill>
              <a:schemeClr val="bg1"/>
            </a:solidFill>
          </a:endParaRPr>
        </a:p>
      </dgm:t>
    </dgm:pt>
    <dgm:pt modelId="{8BB09FD4-D2E1-4C8D-ADEC-368DAC4F54A7}" type="parTrans" cxnId="{651A3FAF-12CC-45D0-A675-EE2AE8ADB8D7}">
      <dgm:prSet/>
      <dgm:spPr/>
      <dgm:t>
        <a:bodyPr/>
        <a:lstStyle/>
        <a:p>
          <a:endParaRPr lang="it-IT"/>
        </a:p>
      </dgm:t>
    </dgm:pt>
    <dgm:pt modelId="{04AB18AC-8027-43C8-A913-AC64A0F04F88}" type="sibTrans" cxnId="{651A3FAF-12CC-45D0-A675-EE2AE8ADB8D7}">
      <dgm:prSet/>
      <dgm:spPr/>
      <dgm:t>
        <a:bodyPr/>
        <a:lstStyle/>
        <a:p>
          <a:endParaRPr lang="it-IT"/>
        </a:p>
      </dgm:t>
    </dgm:pt>
    <dgm:pt modelId="{6508D2AC-A741-4F2C-95FC-367A19187B57}">
      <dgm:prSet phldrT="[Testo]" custT="1"/>
      <dgm:spPr>
        <a:solidFill>
          <a:srgbClr val="FF9933"/>
        </a:solidFill>
      </dgm:spPr>
      <dgm:t>
        <a:bodyPr/>
        <a:lstStyle/>
        <a:p>
          <a:r>
            <a:rPr lang="it-IT" sz="1400" b="1" dirty="0" err="1" smtClean="0">
              <a:solidFill>
                <a:schemeClr val="bg1"/>
              </a:solidFill>
            </a:rPr>
            <a:t>Semaglutide</a:t>
          </a:r>
          <a:endParaRPr lang="it-IT" sz="1300" b="1" dirty="0">
            <a:solidFill>
              <a:schemeClr val="bg1"/>
            </a:solidFill>
          </a:endParaRPr>
        </a:p>
      </dgm:t>
    </dgm:pt>
    <dgm:pt modelId="{F340E5B9-FAB6-40C9-9FCA-5B14BE947B0C}" type="parTrans" cxnId="{24237268-455F-4BE9-AD52-A4EBC12CF95B}">
      <dgm:prSet/>
      <dgm:spPr/>
      <dgm:t>
        <a:bodyPr/>
        <a:lstStyle/>
        <a:p>
          <a:endParaRPr lang="it-IT"/>
        </a:p>
      </dgm:t>
    </dgm:pt>
    <dgm:pt modelId="{6125C601-8769-4259-8EFB-D85990BDC255}" type="sibTrans" cxnId="{24237268-455F-4BE9-AD52-A4EBC12CF95B}">
      <dgm:prSet/>
      <dgm:spPr>
        <a:gradFill rotWithShape="0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</dgm:spPr>
      <dgm:t>
        <a:bodyPr/>
        <a:lstStyle/>
        <a:p>
          <a:endParaRPr lang="it-IT"/>
        </a:p>
      </dgm:t>
    </dgm:pt>
    <dgm:pt modelId="{0F656AE8-456D-45C2-85EA-CF0C191AB6C6}">
      <dgm:prSet phldrT="[Testo]" custT="1"/>
      <dgm:spPr>
        <a:solidFill>
          <a:srgbClr val="00B050"/>
        </a:solidFill>
      </dgm:spPr>
      <dgm:t>
        <a:bodyPr/>
        <a:lstStyle/>
        <a:p>
          <a:r>
            <a:rPr lang="it-IT" sz="1400" b="1" dirty="0" err="1" smtClean="0">
              <a:solidFill>
                <a:schemeClr val="bg1"/>
              </a:solidFill>
            </a:rPr>
            <a:t>Liraglutide</a:t>
          </a:r>
          <a:endParaRPr lang="it-IT" sz="1300" b="1" dirty="0">
            <a:solidFill>
              <a:schemeClr val="bg1"/>
            </a:solidFill>
          </a:endParaRPr>
        </a:p>
      </dgm:t>
    </dgm:pt>
    <dgm:pt modelId="{D335DB45-B45C-4D3F-B2DB-BFA4176FBD08}" type="parTrans" cxnId="{296A50F5-A757-4FF9-9756-E8A7931DCF01}">
      <dgm:prSet/>
      <dgm:spPr/>
      <dgm:t>
        <a:bodyPr/>
        <a:lstStyle/>
        <a:p>
          <a:endParaRPr lang="it-IT"/>
        </a:p>
      </dgm:t>
    </dgm:pt>
    <dgm:pt modelId="{30ACD7B0-854D-4D01-8EBC-2C44D8B47988}" type="sibTrans" cxnId="{296A50F5-A757-4FF9-9756-E8A7931DCF01}">
      <dgm:prSet/>
      <dgm:spPr>
        <a:gradFill rotWithShape="0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</dgm:spPr>
      <dgm:t>
        <a:bodyPr/>
        <a:lstStyle/>
        <a:p>
          <a:endParaRPr lang="it-IT"/>
        </a:p>
      </dgm:t>
    </dgm:pt>
    <dgm:pt modelId="{61EEFF6C-51C9-44D8-B897-D68375740646}">
      <dgm:prSet phldrT="[Testo]"/>
      <dgm:spPr>
        <a:solidFill>
          <a:srgbClr val="3366FF"/>
        </a:solidFill>
        <a:ln>
          <a:noFill/>
        </a:ln>
      </dgm:spPr>
      <dgm:t>
        <a:bodyPr/>
        <a:lstStyle/>
        <a:p>
          <a:r>
            <a:rPr lang="it-IT" b="1" dirty="0" smtClean="0">
              <a:solidFill>
                <a:schemeClr val="bg1"/>
              </a:solidFill>
            </a:rPr>
            <a:t>Peptide 20</a:t>
          </a:r>
          <a:endParaRPr lang="it-IT" b="1" dirty="0">
            <a:solidFill>
              <a:schemeClr val="bg1"/>
            </a:solidFill>
          </a:endParaRPr>
        </a:p>
      </dgm:t>
    </dgm:pt>
    <dgm:pt modelId="{61A1A1AF-7669-47A0-A9A9-7C27183812BE}" type="parTrans" cxnId="{80B9BC76-89B9-4660-8431-9B969CB32778}">
      <dgm:prSet/>
      <dgm:spPr/>
      <dgm:t>
        <a:bodyPr/>
        <a:lstStyle/>
        <a:p>
          <a:endParaRPr lang="it-IT"/>
        </a:p>
      </dgm:t>
    </dgm:pt>
    <dgm:pt modelId="{D272145E-8361-4187-89A2-B9DEBA74A360}" type="sibTrans" cxnId="{80B9BC76-89B9-4660-8431-9B969CB32778}">
      <dgm:prSet/>
      <dgm:spPr>
        <a:gradFill rotWithShape="0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</dgm:spPr>
      <dgm:t>
        <a:bodyPr/>
        <a:lstStyle/>
        <a:p>
          <a:endParaRPr lang="it-IT"/>
        </a:p>
      </dgm:t>
    </dgm:pt>
    <dgm:pt modelId="{388E7AF7-64A8-45A1-AEFE-7BAF5D52C47B}">
      <dgm:prSet phldrT="[Testo]"/>
      <dgm:spPr>
        <a:solidFill>
          <a:srgbClr val="FF66FF"/>
        </a:solidFill>
      </dgm:spPr>
      <dgm:t>
        <a:bodyPr/>
        <a:lstStyle/>
        <a:p>
          <a:r>
            <a:rPr lang="it-IT" b="1" dirty="0" err="1" smtClean="0">
              <a:solidFill>
                <a:schemeClr val="bg1"/>
              </a:solidFill>
            </a:rPr>
            <a:t>Tirzepatide</a:t>
          </a:r>
          <a:endParaRPr lang="it-IT" b="1" dirty="0">
            <a:solidFill>
              <a:schemeClr val="bg1"/>
            </a:solidFill>
          </a:endParaRPr>
        </a:p>
      </dgm:t>
    </dgm:pt>
    <dgm:pt modelId="{A4852A14-BCD4-4C40-A40A-C175F5354066}" type="parTrans" cxnId="{26AE9E1C-4709-4D82-BA58-2A95E916A928}">
      <dgm:prSet/>
      <dgm:spPr/>
      <dgm:t>
        <a:bodyPr/>
        <a:lstStyle/>
        <a:p>
          <a:endParaRPr lang="it-IT"/>
        </a:p>
      </dgm:t>
    </dgm:pt>
    <dgm:pt modelId="{6E3047A8-95BE-4C8F-A7D5-C6FCD95157E5}" type="sibTrans" cxnId="{26AE9E1C-4709-4D82-BA58-2A95E916A928}">
      <dgm:prSet/>
      <dgm:spPr>
        <a:gradFill rotWithShape="0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</dgm:spPr>
      <dgm:t>
        <a:bodyPr/>
        <a:lstStyle/>
        <a:p>
          <a:endParaRPr lang="it-IT"/>
        </a:p>
      </dgm:t>
    </dgm:pt>
    <dgm:pt modelId="{17206D38-7F28-46F6-8D62-44A0169535DB}" type="pres">
      <dgm:prSet presAssocID="{75848F8F-6C68-43E8-A6DD-65DB9C45A3FF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81380B09-D58C-4F40-A283-B4B60B7CDCE4}" type="pres">
      <dgm:prSet presAssocID="{3EBA9640-8299-4817-BA57-823A62FD4754}" presName="centerShape" presStyleLbl="node0" presStyleIdx="0" presStyleCnt="1" custScaleX="108956" custScaleY="106795" custLinFactNeighborX="532"/>
      <dgm:spPr/>
      <dgm:t>
        <a:bodyPr/>
        <a:lstStyle/>
        <a:p>
          <a:endParaRPr lang="it-IT"/>
        </a:p>
      </dgm:t>
    </dgm:pt>
    <dgm:pt modelId="{B3E0A065-1E1E-4D04-ABC5-76931FC146A7}" type="pres">
      <dgm:prSet presAssocID="{6508D2AC-A741-4F2C-95FC-367A19187B57}" presName="node" presStyleLbl="node1" presStyleIdx="0" presStyleCnt="4" custScaleX="115327" custScaleY="114526" custRadScaleRad="102163" custRadScaleInc="-994">
        <dgm:presLayoutVars>
          <dgm:bulletEnabled val="1"/>
        </dgm:presLayoutVars>
      </dgm:prSet>
      <dgm:spPr/>
    </dgm:pt>
    <dgm:pt modelId="{A6752E75-3B84-42BB-841D-A1E4F303B1D8}" type="pres">
      <dgm:prSet presAssocID="{6508D2AC-A741-4F2C-95FC-367A19187B57}" presName="dummy" presStyleCnt="0"/>
      <dgm:spPr/>
    </dgm:pt>
    <dgm:pt modelId="{B2D8EB82-22C2-40A1-98EB-10149B28A7DC}" type="pres">
      <dgm:prSet presAssocID="{6125C601-8769-4259-8EFB-D85990BDC255}" presName="sibTrans" presStyleLbl="sibTrans2D1" presStyleIdx="0" presStyleCnt="4" custLinFactNeighborX="260" custLinFactNeighborY="-4157"/>
      <dgm:spPr/>
    </dgm:pt>
    <dgm:pt modelId="{FBF3BCAE-1708-47AC-8C9D-189EDD1B0E48}" type="pres">
      <dgm:prSet presAssocID="{0F656AE8-456D-45C2-85EA-CF0C191AB6C6}" presName="node" presStyleLbl="node1" presStyleIdx="1" presStyleCnt="4" custRadScaleRad="100023" custRadScaleInc="-406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824DA0F-7086-4FB4-B734-9072821F0CD6}" type="pres">
      <dgm:prSet presAssocID="{0F656AE8-456D-45C2-85EA-CF0C191AB6C6}" presName="dummy" presStyleCnt="0"/>
      <dgm:spPr/>
    </dgm:pt>
    <dgm:pt modelId="{1EA019FB-D4A4-4A90-B8A0-1324821AFB8C}" type="pres">
      <dgm:prSet presAssocID="{30ACD7B0-854D-4D01-8EBC-2C44D8B47988}" presName="sibTrans" presStyleLbl="sibTrans2D1" presStyleIdx="1" presStyleCnt="4"/>
      <dgm:spPr/>
    </dgm:pt>
    <dgm:pt modelId="{FFDAFC49-606D-4D54-94E1-2DC0ED84A26F}" type="pres">
      <dgm:prSet presAssocID="{61EEFF6C-51C9-44D8-B897-D68375740646}" presName="node" presStyleLbl="node1" presStyleIdx="2" presStyleCnt="4">
        <dgm:presLayoutVars>
          <dgm:bulletEnabled val="1"/>
        </dgm:presLayoutVars>
      </dgm:prSet>
      <dgm:spPr/>
    </dgm:pt>
    <dgm:pt modelId="{AE5D9783-D1A2-4408-A98E-8BD2881D1382}" type="pres">
      <dgm:prSet presAssocID="{61EEFF6C-51C9-44D8-B897-D68375740646}" presName="dummy" presStyleCnt="0"/>
      <dgm:spPr/>
    </dgm:pt>
    <dgm:pt modelId="{89C1C83A-9770-4EA3-B26D-BD81DCE30699}" type="pres">
      <dgm:prSet presAssocID="{D272145E-8361-4187-89A2-B9DEBA74A360}" presName="sibTrans" presStyleLbl="sibTrans2D1" presStyleIdx="2" presStyleCnt="4"/>
      <dgm:spPr/>
    </dgm:pt>
    <dgm:pt modelId="{E54B528B-3DF2-4706-BF37-EC0841A1FA91}" type="pres">
      <dgm:prSet presAssocID="{388E7AF7-64A8-45A1-AEFE-7BAF5D52C47B}" presName="node" presStyleLbl="node1" presStyleIdx="3" presStyleCnt="4">
        <dgm:presLayoutVars>
          <dgm:bulletEnabled val="1"/>
        </dgm:presLayoutVars>
      </dgm:prSet>
      <dgm:spPr/>
    </dgm:pt>
    <dgm:pt modelId="{E31F02A1-A470-4475-89DE-7C2A0BF802F7}" type="pres">
      <dgm:prSet presAssocID="{388E7AF7-64A8-45A1-AEFE-7BAF5D52C47B}" presName="dummy" presStyleCnt="0"/>
      <dgm:spPr/>
    </dgm:pt>
    <dgm:pt modelId="{AC27C5C1-47CB-4502-B918-85326115CCDC}" type="pres">
      <dgm:prSet presAssocID="{6E3047A8-95BE-4C8F-A7D5-C6FCD95157E5}" presName="sibTrans" presStyleLbl="sibTrans2D1" presStyleIdx="3" presStyleCnt="4"/>
      <dgm:spPr/>
    </dgm:pt>
  </dgm:ptLst>
  <dgm:cxnLst>
    <dgm:cxn modelId="{8AD0484D-7895-4127-84DE-5EC1A09E20B0}" type="presOf" srcId="{6508D2AC-A741-4F2C-95FC-367A19187B57}" destId="{B3E0A065-1E1E-4D04-ABC5-76931FC146A7}" srcOrd="0" destOrd="0" presId="urn:microsoft.com/office/officeart/2005/8/layout/radial6"/>
    <dgm:cxn modelId="{965545CA-260E-4C67-BE88-94D7F673E3F6}" type="presOf" srcId="{75848F8F-6C68-43E8-A6DD-65DB9C45A3FF}" destId="{17206D38-7F28-46F6-8D62-44A0169535DB}" srcOrd="0" destOrd="0" presId="urn:microsoft.com/office/officeart/2005/8/layout/radial6"/>
    <dgm:cxn modelId="{C6D287E5-A0BA-4066-9815-A243165C2EAE}" type="presOf" srcId="{0F656AE8-456D-45C2-85EA-CF0C191AB6C6}" destId="{FBF3BCAE-1708-47AC-8C9D-189EDD1B0E48}" srcOrd="0" destOrd="0" presId="urn:microsoft.com/office/officeart/2005/8/layout/radial6"/>
    <dgm:cxn modelId="{CCE6933B-8708-4BAF-927E-EEF4BD7CF5D5}" type="presOf" srcId="{30ACD7B0-854D-4D01-8EBC-2C44D8B47988}" destId="{1EA019FB-D4A4-4A90-B8A0-1324821AFB8C}" srcOrd="0" destOrd="0" presId="urn:microsoft.com/office/officeart/2005/8/layout/radial6"/>
    <dgm:cxn modelId="{80B9BC76-89B9-4660-8431-9B969CB32778}" srcId="{3EBA9640-8299-4817-BA57-823A62FD4754}" destId="{61EEFF6C-51C9-44D8-B897-D68375740646}" srcOrd="2" destOrd="0" parTransId="{61A1A1AF-7669-47A0-A9A9-7C27183812BE}" sibTransId="{D272145E-8361-4187-89A2-B9DEBA74A360}"/>
    <dgm:cxn modelId="{24237268-455F-4BE9-AD52-A4EBC12CF95B}" srcId="{3EBA9640-8299-4817-BA57-823A62FD4754}" destId="{6508D2AC-A741-4F2C-95FC-367A19187B57}" srcOrd="0" destOrd="0" parTransId="{F340E5B9-FAB6-40C9-9FCA-5B14BE947B0C}" sibTransId="{6125C601-8769-4259-8EFB-D85990BDC255}"/>
    <dgm:cxn modelId="{571B7C69-6487-4140-BEB3-C18059A99B9F}" type="presOf" srcId="{3EBA9640-8299-4817-BA57-823A62FD4754}" destId="{81380B09-D58C-4F40-A283-B4B60B7CDCE4}" srcOrd="0" destOrd="0" presId="urn:microsoft.com/office/officeart/2005/8/layout/radial6"/>
    <dgm:cxn modelId="{31F49F83-449F-456E-A7BA-8EC086C47C2B}" type="presOf" srcId="{D272145E-8361-4187-89A2-B9DEBA74A360}" destId="{89C1C83A-9770-4EA3-B26D-BD81DCE30699}" srcOrd="0" destOrd="0" presId="urn:microsoft.com/office/officeart/2005/8/layout/radial6"/>
    <dgm:cxn modelId="{1ABF0FA7-4E25-40F0-9A5E-164AAB898902}" type="presOf" srcId="{388E7AF7-64A8-45A1-AEFE-7BAF5D52C47B}" destId="{E54B528B-3DF2-4706-BF37-EC0841A1FA91}" srcOrd="0" destOrd="0" presId="urn:microsoft.com/office/officeart/2005/8/layout/radial6"/>
    <dgm:cxn modelId="{26AE9E1C-4709-4D82-BA58-2A95E916A928}" srcId="{3EBA9640-8299-4817-BA57-823A62FD4754}" destId="{388E7AF7-64A8-45A1-AEFE-7BAF5D52C47B}" srcOrd="3" destOrd="0" parTransId="{A4852A14-BCD4-4C40-A40A-C175F5354066}" sibTransId="{6E3047A8-95BE-4C8F-A7D5-C6FCD95157E5}"/>
    <dgm:cxn modelId="{575AC7BD-FC38-46EA-BF3E-55D690850518}" type="presOf" srcId="{6125C601-8769-4259-8EFB-D85990BDC255}" destId="{B2D8EB82-22C2-40A1-98EB-10149B28A7DC}" srcOrd="0" destOrd="0" presId="urn:microsoft.com/office/officeart/2005/8/layout/radial6"/>
    <dgm:cxn modelId="{651A3FAF-12CC-45D0-A675-EE2AE8ADB8D7}" srcId="{75848F8F-6C68-43E8-A6DD-65DB9C45A3FF}" destId="{3EBA9640-8299-4817-BA57-823A62FD4754}" srcOrd="0" destOrd="0" parTransId="{8BB09FD4-D2E1-4C8D-ADEC-368DAC4F54A7}" sibTransId="{04AB18AC-8027-43C8-A913-AC64A0F04F88}"/>
    <dgm:cxn modelId="{E3DBFB27-1B63-4EC1-A831-D2275CFCD5C2}" type="presOf" srcId="{61EEFF6C-51C9-44D8-B897-D68375740646}" destId="{FFDAFC49-606D-4D54-94E1-2DC0ED84A26F}" srcOrd="0" destOrd="0" presId="urn:microsoft.com/office/officeart/2005/8/layout/radial6"/>
    <dgm:cxn modelId="{296A50F5-A757-4FF9-9756-E8A7931DCF01}" srcId="{3EBA9640-8299-4817-BA57-823A62FD4754}" destId="{0F656AE8-456D-45C2-85EA-CF0C191AB6C6}" srcOrd="1" destOrd="0" parTransId="{D335DB45-B45C-4D3F-B2DB-BFA4176FBD08}" sibTransId="{30ACD7B0-854D-4D01-8EBC-2C44D8B47988}"/>
    <dgm:cxn modelId="{63BB8251-295D-4AC5-801D-37FAACAC3695}" type="presOf" srcId="{6E3047A8-95BE-4C8F-A7D5-C6FCD95157E5}" destId="{AC27C5C1-47CB-4502-B918-85326115CCDC}" srcOrd="0" destOrd="0" presId="urn:microsoft.com/office/officeart/2005/8/layout/radial6"/>
    <dgm:cxn modelId="{E1EADC42-7B5F-469B-BC61-25801934C666}" type="presParOf" srcId="{17206D38-7F28-46F6-8D62-44A0169535DB}" destId="{81380B09-D58C-4F40-A283-B4B60B7CDCE4}" srcOrd="0" destOrd="0" presId="urn:microsoft.com/office/officeart/2005/8/layout/radial6"/>
    <dgm:cxn modelId="{73E24AD4-4FE6-4885-B795-481A013A1B8E}" type="presParOf" srcId="{17206D38-7F28-46F6-8D62-44A0169535DB}" destId="{B3E0A065-1E1E-4D04-ABC5-76931FC146A7}" srcOrd="1" destOrd="0" presId="urn:microsoft.com/office/officeart/2005/8/layout/radial6"/>
    <dgm:cxn modelId="{22BCB43F-A6CE-40E9-B488-CCF271886E47}" type="presParOf" srcId="{17206D38-7F28-46F6-8D62-44A0169535DB}" destId="{A6752E75-3B84-42BB-841D-A1E4F303B1D8}" srcOrd="2" destOrd="0" presId="urn:microsoft.com/office/officeart/2005/8/layout/radial6"/>
    <dgm:cxn modelId="{C8C3F191-8555-4E07-8435-0E40BFD81DF7}" type="presParOf" srcId="{17206D38-7F28-46F6-8D62-44A0169535DB}" destId="{B2D8EB82-22C2-40A1-98EB-10149B28A7DC}" srcOrd="3" destOrd="0" presId="urn:microsoft.com/office/officeart/2005/8/layout/radial6"/>
    <dgm:cxn modelId="{06DCE734-823D-4D1B-937C-C4AD2B583135}" type="presParOf" srcId="{17206D38-7F28-46F6-8D62-44A0169535DB}" destId="{FBF3BCAE-1708-47AC-8C9D-189EDD1B0E48}" srcOrd="4" destOrd="0" presId="urn:microsoft.com/office/officeart/2005/8/layout/radial6"/>
    <dgm:cxn modelId="{E1002145-0469-4AA0-91A0-5DF20A5C50FF}" type="presParOf" srcId="{17206D38-7F28-46F6-8D62-44A0169535DB}" destId="{4824DA0F-7086-4FB4-B734-9072821F0CD6}" srcOrd="5" destOrd="0" presId="urn:microsoft.com/office/officeart/2005/8/layout/radial6"/>
    <dgm:cxn modelId="{5421DC32-7C3C-4F70-A8A4-A829D23D265B}" type="presParOf" srcId="{17206D38-7F28-46F6-8D62-44A0169535DB}" destId="{1EA019FB-D4A4-4A90-B8A0-1324821AFB8C}" srcOrd="6" destOrd="0" presId="urn:microsoft.com/office/officeart/2005/8/layout/radial6"/>
    <dgm:cxn modelId="{AC6D5594-6F35-4313-88A4-784F00908F20}" type="presParOf" srcId="{17206D38-7F28-46F6-8D62-44A0169535DB}" destId="{FFDAFC49-606D-4D54-94E1-2DC0ED84A26F}" srcOrd="7" destOrd="0" presId="urn:microsoft.com/office/officeart/2005/8/layout/radial6"/>
    <dgm:cxn modelId="{3CB85A6D-DBEE-4973-A496-B3108C9A6877}" type="presParOf" srcId="{17206D38-7F28-46F6-8D62-44A0169535DB}" destId="{AE5D9783-D1A2-4408-A98E-8BD2881D1382}" srcOrd="8" destOrd="0" presId="urn:microsoft.com/office/officeart/2005/8/layout/radial6"/>
    <dgm:cxn modelId="{BB100947-705A-4353-9807-67468847A0D1}" type="presParOf" srcId="{17206D38-7F28-46F6-8D62-44A0169535DB}" destId="{89C1C83A-9770-4EA3-B26D-BD81DCE30699}" srcOrd="9" destOrd="0" presId="urn:microsoft.com/office/officeart/2005/8/layout/radial6"/>
    <dgm:cxn modelId="{441764AC-CA6A-4A22-851C-7E40A9ABA9BA}" type="presParOf" srcId="{17206D38-7F28-46F6-8D62-44A0169535DB}" destId="{E54B528B-3DF2-4706-BF37-EC0841A1FA91}" srcOrd="10" destOrd="0" presId="urn:microsoft.com/office/officeart/2005/8/layout/radial6"/>
    <dgm:cxn modelId="{5154F0EE-09B4-493B-9651-B87C2537E0D4}" type="presParOf" srcId="{17206D38-7F28-46F6-8D62-44A0169535DB}" destId="{E31F02A1-A470-4475-89DE-7C2A0BF802F7}" srcOrd="11" destOrd="0" presId="urn:microsoft.com/office/officeart/2005/8/layout/radial6"/>
    <dgm:cxn modelId="{9709CF8A-3D93-454E-85A2-99E818538E83}" type="presParOf" srcId="{17206D38-7F28-46F6-8D62-44A0169535DB}" destId="{AC27C5C1-47CB-4502-B918-85326115CCDC}" srcOrd="12" destOrd="0" presId="urn:microsoft.com/office/officeart/2005/8/layout/radial6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xmlns="" id="{623AA0E9-8CD0-4A6E-A65E-A06028B83F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xmlns="" id="{D5E2408B-C9AB-4665-AC99-B057BD0A43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6FC0A7B-6666-4F41-AD03-C74B76B10001}" type="datetime1">
              <a:rPr lang="it-IT" smtClean="0"/>
              <a:pPr rtl="0"/>
              <a:t>07/05/2025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xmlns="" id="{8CD1B215-531B-4869-BD98-BD3B1390B1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60B53F21-4D67-455D-8074-E9E6EC26FA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2858E0-3D38-47B7-97D4-4FE08D90D359}" type="slidenum">
              <a:rPr lang="it-IT" smtClean="0"/>
              <a:pPr rtl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821443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0E367B-2E0B-461C-8280-86016408BD7C}" type="datetime1">
              <a:rPr lang="it-IT" smtClean="0"/>
              <a:pPr/>
              <a:t>07/05/2025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84ECAD9-32EE-4091-BDA5-6BD15ACC5E58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xmlns="" val="1106618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284ECAD9-32EE-4091-BDA5-6BD15ACC5E58}" type="slidenum">
              <a:rPr lang="it-IT" noProof="0" smtClean="0"/>
              <a:pPr rtl="0"/>
              <a:t>5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xmlns="" val="4071272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9">
            <a:extLst>
              <a:ext uri="{FF2B5EF4-FFF2-40B4-BE49-F238E27FC236}">
                <a16:creationId xmlns:a16="http://schemas.microsoft.com/office/drawing/2014/main" xmlns="" id="{D1D313A2-A4D4-40DF-A0C2-C29F641685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4DB44FF-F9B4-4E5D-9888-DD07079D4562}" type="datetime1">
              <a:rPr lang="it-IT" noProof="0" smtClean="0"/>
              <a:pPr rtl="0"/>
              <a:t>07/05/2025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12850" y="4508500"/>
            <a:ext cx="511810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12850" y="2057400"/>
            <a:ext cx="5118100" cy="1929066"/>
          </a:xfrm>
        </p:spPr>
        <p:txBody>
          <a:bodyPr rtlCol="0" anchor="b">
            <a:noAutofit/>
          </a:bodyPr>
          <a:lstStyle>
            <a:lvl1pPr algn="l">
              <a:lnSpc>
                <a:spcPct val="90000"/>
              </a:lnSpc>
              <a:defRPr sz="5400" b="1" spc="-50" baseline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xmlns="" val="672700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xmlns="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xmlns="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786383"/>
            <a:ext cx="3068833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812800"/>
            <a:ext cx="5713841" cy="4868609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092200" y="3043050"/>
            <a:ext cx="3068832" cy="2638359"/>
          </a:xfrm>
        </p:spPr>
        <p:txBody>
          <a:bodyPr lIns="91440" rIns="91440" rtlCol="0">
            <a:normAutofit/>
          </a:bodyPr>
          <a:lstStyle>
            <a:lvl1pPr marL="0" indent="0" rtl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xmlns="" id="{4DC51BA7-A5A7-4A7F-A707-DBBDEA7705F3}"/>
              </a:ext>
            </a:extLst>
          </p:cNvPr>
          <p:cNvSpPr/>
          <p:nvPr userDrawn="1"/>
        </p:nvSpPr>
        <p:spPr>
          <a:xfrm>
            <a:off x="0" y="139700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xmlns="" id="{D23174BA-29D0-4C1A-95C9-5A86FD25E47A}"/>
              </a:ext>
            </a:extLst>
          </p:cNvPr>
          <p:cNvSpPr/>
          <p:nvPr userDrawn="1"/>
        </p:nvSpPr>
        <p:spPr>
          <a:xfrm>
            <a:off x="5458983" y="624142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xmlns="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251FC1-1A75-47DA-9A6E-B43CF6E86A62}" type="datetime1">
              <a:rPr lang="it-IT" noProof="0" smtClean="0"/>
              <a:pPr rtl="0"/>
              <a:t>07/05/2025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xmlns="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cxnSp>
        <p:nvCxnSpPr>
          <p:cNvPr id="15" name="Connecteur droit 19">
            <a:extLst>
              <a:ext uri="{FF2B5EF4-FFF2-40B4-BE49-F238E27FC236}">
                <a16:creationId xmlns:a16="http://schemas.microsoft.com/office/drawing/2014/main" xmlns="" id="{D84C14C5-D99C-45CD-8001-AC745F4FB49B}"/>
              </a:ext>
            </a:extLst>
          </p:cNvPr>
          <p:cNvCxnSpPr>
            <a:cxnSpLocks/>
          </p:cNvCxnSpPr>
          <p:nvPr userDrawn="1"/>
        </p:nvCxnSpPr>
        <p:spPr>
          <a:xfrm flipH="1">
            <a:off x="1092200" y="6446838"/>
            <a:ext cx="1643438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9">
            <a:extLst>
              <a:ext uri="{FF2B5EF4-FFF2-40B4-BE49-F238E27FC236}">
                <a16:creationId xmlns:a16="http://schemas.microsoft.com/office/drawing/2014/main" xmlns="" id="{019842DD-D0AB-4E35-9AB2-7DBB6E266120}"/>
              </a:ext>
            </a:extLst>
          </p:cNvPr>
          <p:cNvCxnSpPr>
            <a:cxnSpLocks/>
          </p:cNvCxnSpPr>
          <p:nvPr userDrawn="1"/>
        </p:nvCxnSpPr>
        <p:spPr>
          <a:xfrm flipH="1">
            <a:off x="8420100" y="6429376"/>
            <a:ext cx="1000462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9">
            <a:extLst>
              <a:ext uri="{FF2B5EF4-FFF2-40B4-BE49-F238E27FC236}">
                <a16:creationId xmlns:a16="http://schemas.microsoft.com/office/drawing/2014/main" xmlns="" id="{832851A7-B301-4616-9843-9A0D06646DF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65675" y="6446838"/>
            <a:ext cx="407258" cy="635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egnaposto piè di pagina 2">
            <a:extLst>
              <a:ext uri="{FF2B5EF4-FFF2-40B4-BE49-F238E27FC236}">
                <a16:creationId xmlns:a16="http://schemas.microsoft.com/office/drawing/2014/main" xmlns="" id="{82E39F50-459D-C3E1-C6CC-EA208D50E4FE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889208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xmlns="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4319CE-E5CF-4FF9-86AE-7437B4FD3174}" type="datetime1">
              <a:rPr lang="it-IT" noProof="0" smtClean="0"/>
              <a:pPr rtl="0"/>
              <a:t>07/05/2025</a:t>
            </a:fld>
            <a:endParaRPr lang="it-IT" noProof="0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xmlns="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xmlns="" id="{DC7E41FD-853D-F717-1775-E30235610CE8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265082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xmlns="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xmlns="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xmlns="" id="{4DC51BA7-A5A7-4A7F-A707-DBBDEA7705F3}"/>
              </a:ext>
            </a:extLst>
          </p:cNvPr>
          <p:cNvSpPr/>
          <p:nvPr userDrawn="1"/>
        </p:nvSpPr>
        <p:spPr>
          <a:xfrm>
            <a:off x="0" y="2003424"/>
            <a:ext cx="1036320" cy="18573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xmlns="" id="{D23174BA-29D0-4C1A-95C9-5A86FD25E47A}"/>
              </a:ext>
            </a:extLst>
          </p:cNvPr>
          <p:cNvSpPr/>
          <p:nvPr userDrawn="1"/>
        </p:nvSpPr>
        <p:spPr>
          <a:xfrm>
            <a:off x="5458983" y="377398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xmlns="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82620384-FC06-4245-8A4E-BD9C5C3038C1}" type="datetime1">
              <a:rPr lang="it-IT" noProof="0" smtClean="0"/>
              <a:pPr rtl="0"/>
              <a:t>07/05/2025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xmlns="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xmlns="" id="{6BC7DA98-7B92-4F45-80F8-1AEF72A601CF}"/>
              </a:ext>
            </a:extLst>
          </p:cNvPr>
          <p:cNvSpPr/>
          <p:nvPr userDrawn="1"/>
        </p:nvSpPr>
        <p:spPr>
          <a:xfrm>
            <a:off x="1078230" y="2003423"/>
            <a:ext cx="3576082" cy="185737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314700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xmlns="" id="{DF96815B-4256-4CE0-9FCF-3A2967CF5792}"/>
              </a:ext>
            </a:extLst>
          </p:cNvPr>
          <p:cNvSpPr/>
          <p:nvPr userDrawn="1"/>
        </p:nvSpPr>
        <p:spPr>
          <a:xfrm>
            <a:off x="1092200" y="993775"/>
            <a:ext cx="1036320" cy="936626"/>
          </a:xfrm>
          <a:prstGeom prst="rect">
            <a:avLst/>
          </a:prstGeom>
          <a:solidFill>
            <a:schemeClr val="tx2">
              <a:lumMod val="20000"/>
              <a:lumOff val="8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xmlns="" id="{DB5FC7EB-9809-9909-8D31-7667D27CFE29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181282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xmlns="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xmlns="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xmlns="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97CAA8-247F-493B-9041-1EB41C0713A1}" type="datetime1">
              <a:rPr lang="it-IT" noProof="0" smtClean="0"/>
              <a:pPr rtl="0"/>
              <a:t>07/05/2025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xmlns="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xmlns="" id="{F1E388EF-366D-885A-CF06-6BEFE9E1E7F6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3954305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xmlns="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84722" y="548355"/>
            <a:ext cx="6054846" cy="634336"/>
          </a:xfrm>
        </p:spPr>
        <p:txBody>
          <a:bodyPr rtlCol="0" anchor="ctr">
            <a:noAutofit/>
          </a:bodyPr>
          <a:lstStyle>
            <a:lvl1pPr>
              <a:lnSpc>
                <a:spcPct val="90000"/>
              </a:lnSpc>
              <a:defRPr sz="36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00833" y="1611313"/>
            <a:ext cx="6072099" cy="3755104"/>
          </a:xfrm>
        </p:spPr>
        <p:txBody>
          <a:bodyPr rtlCol="0" anchor="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xmlns="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ADCFC264-2C41-457A-9103-DFF5BC066DDD}" type="datetime1">
              <a:rPr lang="it-IT" noProof="0" smtClean="0"/>
              <a:pPr rtl="0"/>
              <a:t>07/05/2025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xmlns="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xmlns="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18" name="Segnaposto immagine 9">
            <a:extLst>
              <a:ext uri="{FF2B5EF4-FFF2-40B4-BE49-F238E27FC236}">
                <a16:creationId xmlns:a16="http://schemas.microsoft.com/office/drawing/2014/main" xmlns="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xmlns="" val="1751046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xmlns="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541486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xmlns="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68577" y="880375"/>
            <a:ext cx="6054846" cy="634336"/>
          </a:xfrm>
        </p:spPr>
        <p:txBody>
          <a:bodyPr rtlCol="0" anchor="ctr">
            <a:noAutofit/>
          </a:bodyPr>
          <a:lstStyle>
            <a:lvl1pPr algn="ctr">
              <a:lnSpc>
                <a:spcPct val="90000"/>
              </a:lnSpc>
              <a:defRPr sz="3600" b="1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xmlns="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BFACEB1B-38C0-4995-A1E2-7B5FD48CA44A}" type="datetime1">
              <a:rPr lang="it-IT" noProof="0" smtClean="0"/>
              <a:pPr rtl="0"/>
              <a:t>07/05/2025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xmlns="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xmlns="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xmlns="" id="{AF446475-024F-4C71-99D3-501468ACAD11}"/>
              </a:ext>
            </a:extLst>
          </p:cNvPr>
          <p:cNvSpPr/>
          <p:nvPr userDrawn="1"/>
        </p:nvSpPr>
        <p:spPr>
          <a:xfrm>
            <a:off x="5577840" y="0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xmlns="" val="767602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xmlns="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xmlns="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xmlns="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473373" y="943430"/>
            <a:ext cx="4699452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xmlns="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FDD649FC-C7F2-4966-B125-333FD0271E55}" type="datetime1">
              <a:rPr lang="it-IT" noProof="0" smtClean="0"/>
              <a:pPr rtl="0"/>
              <a:t>07/05/2025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xmlns="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xmlns="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xmlns="" id="{EF73BF96-A07C-4AAA-A37F-65151BD22A70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xmlns="" val="40127715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xmlns="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xmlns="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xmlns="" id="{16D90D66-BCB9-4229-A829-628874352AC0}"/>
              </a:ext>
            </a:extLst>
          </p:cNvPr>
          <p:cNvSpPr/>
          <p:nvPr userDrawn="1"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18529" y="943430"/>
            <a:ext cx="4654296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xmlns="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5350E5C9-4822-4828-86B2-BB987B39863B}" type="datetime1">
              <a:rPr lang="it-IT" noProof="0" smtClean="0"/>
              <a:pPr rtl="0"/>
              <a:t>07/05/2025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xmlns="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xmlns="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xmlns="" id="{6127F28F-6C7B-471B-9839-EF88426C1976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xmlns="" val="3498616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xmlns="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immagine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/>
          </a:solidFill>
        </p:spPr>
        <p:txBody>
          <a:bodyPr lIns="457200" tIns="457200" rtlCol="0"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 algn="ctr">
              <a:defRPr sz="4400" b="1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5A04164A-D1F3-464B-BA5A-A4C4D8F35ADB}" type="datetime1">
              <a:rPr lang="it-IT" noProof="0" smtClean="0"/>
              <a:pPr rtl="0"/>
              <a:t>07/05/2025</a:t>
            </a:fld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xmlns="" id="{B4A4DE4A-F8EF-47D5-8C37-A9021C2BB6A3}"/>
              </a:ext>
            </a:extLst>
          </p:cNvPr>
          <p:cNvSpPr/>
          <p:nvPr userDrawn="1"/>
        </p:nvSpPr>
        <p:spPr>
          <a:xfrm>
            <a:off x="3536950" y="4535901"/>
            <a:ext cx="5118100" cy="1256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xmlns="" val="5986956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xmlns="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9D1554E-7EF2-44AC-BA44-70A2B54D9DB9}" type="datetime1">
              <a:rPr lang="it-IT" noProof="0" smtClean="0"/>
              <a:pPr rtl="0"/>
              <a:t>07/05/2025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xmlns="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xmlns="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xmlns="" val="556040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rallelogramma 14">
            <a:extLst>
              <a:ext uri="{FF2B5EF4-FFF2-40B4-BE49-F238E27FC236}">
                <a16:creationId xmlns:a16="http://schemas.microsoft.com/office/drawing/2014/main" xmlns="" id="{F5AA8A10-E19C-430B-9D5D-8D12F92BFEC5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xmlns="" id="{A7C93D4F-3003-4D58-9AFB-356A0F800F42}"/>
              </a:ext>
            </a:extLst>
          </p:cNvPr>
          <p:cNvSpPr/>
          <p:nvPr userDrawn="1"/>
        </p:nvSpPr>
        <p:spPr>
          <a:xfrm>
            <a:off x="5060941" y="0"/>
            <a:ext cx="153926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F388D4-15DF-446A-91AA-72876CD48301}" type="datetime1">
              <a:rPr lang="it-IT" noProof="0" smtClean="0"/>
              <a:pPr rtl="0"/>
              <a:t>07/05/2025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629400" y="758952"/>
            <a:ext cx="4526280" cy="3227514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6000" b="1" spc="-50" baseline="0">
                <a:solidFill>
                  <a:srgbClr val="013D61"/>
                </a:solidFill>
                <a:latin typeface="+mn-lt"/>
              </a:defRPr>
            </a:lvl1pPr>
          </a:lstStyle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632171" y="4508500"/>
            <a:ext cx="452628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 dirty="0"/>
              <a:t>Fare clic per modificare lo stile del sottotitolo dello schema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xmlns="" id="{6D3E1BBA-670B-4CAE-B839-50ADB23DDBC6}"/>
              </a:ext>
            </a:extLst>
          </p:cNvPr>
          <p:cNvSpPr/>
          <p:nvPr userDrawn="1"/>
        </p:nvSpPr>
        <p:spPr>
          <a:xfrm>
            <a:off x="4984836" y="3841"/>
            <a:ext cx="153926" cy="6858000"/>
          </a:xfrm>
          <a:prstGeom prst="rect">
            <a:avLst/>
          </a:prstGeom>
          <a:solidFill>
            <a:srgbClr val="00AC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xmlns="" id="{5D945A0D-0BC2-5D67-1B64-3021BAD7BF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4938" y="0"/>
            <a:ext cx="50180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63938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1346200"/>
            <a:ext cx="2448033" cy="4530725"/>
          </a:xfrm>
        </p:spPr>
        <p:txBody>
          <a:bodyPr vert="eaVert"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092200" y="1346200"/>
            <a:ext cx="7480300" cy="4530723"/>
          </a:xfrm>
        </p:spPr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xmlns="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C82CFE1-3316-4B70-89C0-454FCB2AAF53}" type="datetime1">
              <a:rPr lang="it-IT" noProof="0" smtClean="0"/>
              <a:pPr rtl="0"/>
              <a:t>07/05/2025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xmlns="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xmlns="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xmlns="" id="{6B443CC6-CDCA-4595-ADAE-DCB961FF1A8E}"/>
              </a:ext>
            </a:extLst>
          </p:cNvPr>
          <p:cNvSpPr/>
          <p:nvPr userDrawn="1"/>
        </p:nvSpPr>
        <p:spPr>
          <a:xfrm rot="16200000">
            <a:off x="8871481" y="-14658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xmlns="" val="2940687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xmlns="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542C42-F0C8-417A-980A-09B6C1CD6C24}" type="datetime1">
              <a:rPr lang="it-IT" noProof="0" smtClean="0"/>
              <a:pPr rtl="0"/>
              <a:t>07/05/2025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xmlns="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xmlns="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xmlns="" val="2018278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arallelogramma 14">
            <a:extLst>
              <a:ext uri="{FF2B5EF4-FFF2-40B4-BE49-F238E27FC236}">
                <a16:creationId xmlns:a16="http://schemas.microsoft.com/office/drawing/2014/main" xmlns="" id="{98B82A56-7790-48EC-983D-AB8F703699B2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xmlns="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1D72669-6745-4AA0-A173-7F6CEB97CF08}" type="datetime1">
              <a:rPr lang="it-IT" noProof="0" smtClean="0"/>
              <a:pPr rtl="0"/>
              <a:t>07/05/2025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xmlns="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xmlns="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xmlns="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3119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xmlns="" id="{33820398-8D1F-4543-ABA0-7A67C38769B3}"/>
              </a:ext>
            </a:extLst>
          </p:cNvPr>
          <p:cNvSpPr/>
          <p:nvPr userDrawn="1"/>
        </p:nvSpPr>
        <p:spPr>
          <a:xfrm>
            <a:off x="2451099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41599" y="3746500"/>
            <a:ext cx="8331202" cy="1308100"/>
          </a:xfrm>
        </p:spPr>
        <p:txBody>
          <a:bodyPr rtlCol="0" anchor="b" anchorCtr="0">
            <a:noAutofit/>
          </a:bodyPr>
          <a:lstStyle>
            <a:lvl1pPr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6416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xmlns="" id="{45757C57-BBBA-44C6-9A4D-12F5D1E400AA}"/>
              </a:ext>
            </a:extLst>
          </p:cNvPr>
          <p:cNvSpPr/>
          <p:nvPr userDrawn="1"/>
        </p:nvSpPr>
        <p:spPr>
          <a:xfrm>
            <a:off x="37528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xmlns="" val="2596984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ntestazione della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data 6">
            <a:extLst>
              <a:ext uri="{FF2B5EF4-FFF2-40B4-BE49-F238E27FC236}">
                <a16:creationId xmlns:a16="http://schemas.microsoft.com/office/drawing/2014/main" xmlns="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81A99FD-A18D-4AC6-92B0-69E29E35743B}" type="datetime1">
              <a:rPr lang="it-IT" noProof="0" smtClean="0"/>
              <a:pPr rtl="0"/>
              <a:t>07/05/2025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xmlns="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xmlns="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xmlns="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xmlns="" id="{33820398-8D1F-4543-ABA0-7A67C38769B3}"/>
              </a:ext>
            </a:extLst>
          </p:cNvPr>
          <p:cNvSpPr/>
          <p:nvPr userDrawn="1"/>
        </p:nvSpPr>
        <p:spPr>
          <a:xfrm>
            <a:off x="1735138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30399" y="3746500"/>
            <a:ext cx="8331202" cy="1308100"/>
          </a:xfrm>
        </p:spPr>
        <p:txBody>
          <a:bodyPr rtlCol="0" anchor="b" anchorCtr="0">
            <a:noAutofit/>
          </a:bodyPr>
          <a:lstStyle>
            <a:lvl1pPr algn="ctr"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9304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xmlns="" id="{45757C57-BBBA-44C6-9A4D-12F5D1E400AA}"/>
              </a:ext>
            </a:extLst>
          </p:cNvPr>
          <p:cNvSpPr/>
          <p:nvPr userDrawn="1"/>
        </p:nvSpPr>
        <p:spPr>
          <a:xfrm>
            <a:off x="35369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xmlns="" val="3766489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xmlns="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3B79944-34CF-4A72-AC1B-909189585767}" type="datetime1">
              <a:rPr lang="it-IT" noProof="0" smtClean="0"/>
              <a:pPr rtl="0"/>
              <a:t>07/05/2025</a:t>
            </a:fld>
            <a:endParaRPr lang="it-IT" noProof="0" dirty="0"/>
          </a:p>
        </p:txBody>
      </p:sp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xmlns="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xmlns="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xmlns="" val="3387972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 algn="l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186731" y="2958274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395" y="2958273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xmlns="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AF3A87-C769-4508-A602-98056DD906C2}" type="datetime1">
              <a:rPr lang="it-IT" noProof="0" smtClean="0"/>
              <a:pPr rtl="0"/>
              <a:t>07/05/2025</a:t>
            </a:fld>
            <a:endParaRPr lang="it-IT" noProof="0" dirty="0"/>
          </a:p>
        </p:txBody>
      </p:sp>
      <p:sp>
        <p:nvSpPr>
          <p:cNvPr id="11" name="Segnaposto piè di pagina 10">
            <a:extLst>
              <a:ext uri="{FF2B5EF4-FFF2-40B4-BE49-F238E27FC236}">
                <a16:creationId xmlns:a16="http://schemas.microsoft.com/office/drawing/2014/main" xmlns="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xmlns="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xmlns="" val="219594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xmlns="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F1DB439-C8A9-45DF-AFF2-9EFA3E72C152}" type="datetime1">
              <a:rPr lang="it-IT" noProof="0" smtClean="0"/>
              <a:pPr rtl="0"/>
              <a:t>07/05/2025</a:t>
            </a:fld>
            <a:endParaRPr lang="it-IT" noProof="0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xmlns="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xmlns="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xmlns="" val="1180013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>
            <a:extLst>
              <a:ext uri="{FF2B5EF4-FFF2-40B4-BE49-F238E27FC236}">
                <a16:creationId xmlns:a16="http://schemas.microsoft.com/office/drawing/2014/main" xmlns="" id="{DFAB8DF2-5E8E-AAC9-5CFB-04F9609C1AF6}"/>
              </a:ext>
            </a:extLst>
          </p:cNvPr>
          <p:cNvSpPr/>
          <p:nvPr userDrawn="1"/>
        </p:nvSpPr>
        <p:spPr>
          <a:xfrm rot="16200000">
            <a:off x="6073140" y="60104"/>
            <a:ext cx="45719" cy="12192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xmlns="" id="{90775C3D-C100-72AE-04FB-C04AC0D7DE43}"/>
              </a:ext>
            </a:extLst>
          </p:cNvPr>
          <p:cNvSpPr/>
          <p:nvPr userDrawn="1"/>
        </p:nvSpPr>
        <p:spPr>
          <a:xfrm>
            <a:off x="0" y="6174807"/>
            <a:ext cx="12192000" cy="683193"/>
          </a:xfrm>
          <a:prstGeom prst="rect">
            <a:avLst/>
          </a:prstGeom>
          <a:solidFill>
            <a:srgbClr val="113F6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Parallelogramma 14">
            <a:extLst>
              <a:ext uri="{FF2B5EF4-FFF2-40B4-BE49-F238E27FC236}">
                <a16:creationId xmlns:a16="http://schemas.microsoft.com/office/drawing/2014/main" xmlns="" id="{AF082EE3-41AA-4817-A1CC-C33DDB8F675F}"/>
              </a:ext>
            </a:extLst>
          </p:cNvPr>
          <p:cNvSpPr/>
          <p:nvPr userDrawn="1"/>
        </p:nvSpPr>
        <p:spPr>
          <a:xfrm>
            <a:off x="4434494" y="-124691"/>
            <a:ext cx="2857500" cy="6299498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xmlns="" id="{B5E029AD-6703-A540-841D-BE7462E7B0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174807"/>
            <a:ext cx="3707476" cy="683193"/>
          </a:xfrm>
          <a:prstGeom prst="rect">
            <a:avLst/>
          </a:prstGeom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xmlns="" id="{D1867750-EA89-EFEA-40CB-4FA8E18FEF5A}"/>
              </a:ext>
            </a:extLst>
          </p:cNvPr>
          <p:cNvSpPr/>
          <p:nvPr userDrawn="1"/>
        </p:nvSpPr>
        <p:spPr>
          <a:xfrm rot="16200000">
            <a:off x="6073140" y="76728"/>
            <a:ext cx="45719" cy="12191999"/>
          </a:xfrm>
          <a:prstGeom prst="rect">
            <a:avLst/>
          </a:prstGeom>
          <a:solidFill>
            <a:srgbClr val="00AC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xmlns="" val="3010507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rallelogramma 14">
            <a:extLst>
              <a:ext uri="{FF2B5EF4-FFF2-40B4-BE49-F238E27FC236}">
                <a16:creationId xmlns:a16="http://schemas.microsoft.com/office/drawing/2014/main" xmlns="" id="{D20796F3-5674-4AF5-9623-575731F82E52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16548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2CA46E8E-89D0-493E-ABBF-B63A9C819C41}" type="datetime1">
              <a:rPr lang="it-IT" noProof="0" smtClean="0"/>
              <a:pPr rtl="0"/>
              <a:t>07/05/2025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xmlns="" id="{0F25E55C-1C16-46C6-B789-A4B2BCEF8F86}"/>
              </a:ext>
            </a:extLst>
          </p:cNvPr>
          <p:cNvSpPr/>
          <p:nvPr userDrawn="1"/>
        </p:nvSpPr>
        <p:spPr>
          <a:xfrm>
            <a:off x="0" y="1011981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xmlns="" val="169028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18" r:id="rId2"/>
    <p:sldLayoutId id="2147483707" r:id="rId3"/>
    <p:sldLayoutId id="2147483708" r:id="rId4"/>
    <p:sldLayoutId id="2147483719" r:id="rId5"/>
    <p:sldLayoutId id="2147483709" r:id="rId6"/>
    <p:sldLayoutId id="2147483716" r:id="rId7"/>
    <p:sldLayoutId id="2147483710" r:id="rId8"/>
    <p:sldLayoutId id="2147483711" r:id="rId9"/>
    <p:sldLayoutId id="2147483712" r:id="rId10"/>
    <p:sldLayoutId id="2147483727" r:id="rId11"/>
    <p:sldLayoutId id="2147483720" r:id="rId12"/>
    <p:sldLayoutId id="2147483721" r:id="rId13"/>
    <p:sldLayoutId id="2147483725" r:id="rId14"/>
    <p:sldLayoutId id="2147483726" r:id="rId15"/>
    <p:sldLayoutId id="2147483722" r:id="rId16"/>
    <p:sldLayoutId id="2147483723" r:id="rId17"/>
    <p:sldLayoutId id="2147483715" r:id="rId18"/>
    <p:sldLayoutId id="2147483713" r:id="rId19"/>
    <p:sldLayoutId id="2147483714" r:id="rId2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spc="-50" baseline="0">
          <a:solidFill>
            <a:schemeClr val="tx1">
              <a:lumMod val="75000"/>
              <a:lumOff val="25000"/>
            </a:schemeClr>
          </a:solidFill>
          <a:latin typeface="+mn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187" userDrawn="1">
          <p15:clr>
            <a:srgbClr val="F26B43"/>
          </p15:clr>
        </p15:guide>
        <p15:guide id="2" pos="688" userDrawn="1">
          <p15:clr>
            <a:srgbClr val="F26B43"/>
          </p15:clr>
        </p15:guide>
        <p15:guide id="3" pos="7038" userDrawn="1">
          <p15:clr>
            <a:srgbClr val="F26B43"/>
          </p15:clr>
        </p15:guide>
        <p15:guide id="4" orient="horz" pos="3702" userDrawn="1">
          <p15:clr>
            <a:srgbClr val="F26B43"/>
          </p15:clr>
        </p15:guide>
        <p15:guide id="5" orient="horz" pos="406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9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xmlns="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11078" y="890721"/>
            <a:ext cx="4557962" cy="2390959"/>
          </a:xfrm>
        </p:spPr>
        <p:txBody>
          <a:bodyPr>
            <a:noAutofit/>
          </a:bodyPr>
          <a:lstStyle/>
          <a:p>
            <a:r>
              <a:rPr lang="it-IT" sz="3600" dirty="0" smtClean="0"/>
              <a:t>Terapia farmacologica dell’obesità ed impatto sui circuiti cerebrali e circuito fame sazietà</a:t>
            </a:r>
            <a:endParaRPr lang="it-IT" sz="3600" dirty="0"/>
          </a:p>
        </p:txBody>
      </p:sp>
      <p:sp>
        <p:nvSpPr>
          <p:cNvPr id="4" name="Sottotitolo 3">
            <a:extLst>
              <a:ext uri="{FF2B5EF4-FFF2-40B4-BE49-F238E27FC236}">
                <a16:creationId xmlns:a16="http://schemas.microsoft.com/office/drawing/2014/main" xmlns="" id="{91A9603A-D223-47EF-B35B-86424F3280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23015" y="4493846"/>
            <a:ext cx="3835436" cy="129430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800" b="1" dirty="0" smtClean="0">
                <a:solidFill>
                  <a:srgbClr val="00ACB6"/>
                </a:solidFill>
              </a:rPr>
              <a:t>Fausta Micanti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800" b="1" dirty="0" smtClean="0">
                <a:solidFill>
                  <a:srgbClr val="00ACB6"/>
                </a:solidFill>
              </a:rPr>
              <a:t>Psichiatra psicoterapeuta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800" b="1" dirty="0" smtClean="0">
                <a:solidFill>
                  <a:srgbClr val="00ACB6"/>
                </a:solidFill>
              </a:rPr>
              <a:t>Scuola di medicina Università Federico II Napoli</a:t>
            </a:r>
            <a:endParaRPr lang="it-IT" sz="1800" b="1" dirty="0">
              <a:solidFill>
                <a:srgbClr val="00ACB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11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/>
          </p:cNvSpPr>
          <p:nvPr/>
        </p:nvSpPr>
        <p:spPr>
          <a:xfrm>
            <a:off x="350278" y="554569"/>
            <a:ext cx="8441831" cy="75614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it-IT" sz="36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Meccanismo d’azione NPY/ </a:t>
            </a:r>
            <a:r>
              <a:rPr lang="it-IT" sz="36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AgRP</a:t>
            </a:r>
            <a:endParaRPr lang="it-IT" sz="36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3" name="Segnaposto contenuto 2"/>
          <p:cNvSpPr txBox="1">
            <a:spLocks/>
          </p:cNvSpPr>
          <p:nvPr/>
        </p:nvSpPr>
        <p:spPr>
          <a:xfrm>
            <a:off x="341768" y="1278625"/>
            <a:ext cx="10799474" cy="432007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" panose="05000000000000000000" pitchFamily="2" charset="2"/>
              <a:buNone/>
            </a:pPr>
            <a:r>
              <a:rPr lang="it-IT" sz="1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L’attivazione dei neuroni che esprimono NPY e </a:t>
            </a:r>
            <a:r>
              <a:rPr lang="it-IT" sz="18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AgRP</a:t>
            </a:r>
            <a:r>
              <a:rPr lang="it-IT" sz="1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, ha un duplice effetto </a:t>
            </a:r>
            <a:r>
              <a:rPr lang="it-IT" sz="18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oressigenico</a:t>
            </a:r>
            <a:r>
              <a:rPr lang="it-IT" sz="1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: </a:t>
            </a:r>
          </a:p>
          <a:p>
            <a:pPr algn="just"/>
            <a:r>
              <a:rPr lang="it-IT" sz="1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attivare segnali  </a:t>
            </a:r>
            <a:r>
              <a:rPr lang="it-IT" sz="1800" b="1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oressigenici</a:t>
            </a:r>
            <a:r>
              <a:rPr lang="it-IT" sz="1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(attraverso i recettori </a:t>
            </a:r>
            <a:r>
              <a:rPr lang="it-IT" sz="18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NPY</a:t>
            </a:r>
            <a:r>
              <a:rPr lang="it-IT" sz="1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) </a:t>
            </a:r>
          </a:p>
          <a:p>
            <a:pPr algn="just"/>
            <a:r>
              <a:rPr lang="it-IT" sz="1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inibire i segnali  </a:t>
            </a:r>
            <a:r>
              <a:rPr lang="it-IT" sz="18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anoressigeni</a:t>
            </a:r>
            <a:r>
              <a:rPr lang="it-IT" sz="1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( Agonismo </a:t>
            </a:r>
            <a:r>
              <a:rPr lang="it-IT" sz="18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AGPR/ MCR3, MCR4</a:t>
            </a:r>
            <a:r>
              <a:rPr lang="it-IT" sz="1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)</a:t>
            </a:r>
          </a:p>
          <a:p>
            <a:pPr algn="just">
              <a:buFont typeface="Wingdings" panose="05000000000000000000" pitchFamily="2" charset="2"/>
              <a:buNone/>
            </a:pPr>
            <a:endParaRPr lang="it-IT" sz="18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0" indent="0" algn="just">
              <a:buFont typeface="Wingdings" panose="05000000000000000000" pitchFamily="2" charset="2"/>
              <a:buNone/>
            </a:pPr>
            <a:r>
              <a:rPr lang="it-IT" sz="1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I neuroni NPY/</a:t>
            </a:r>
            <a:r>
              <a:rPr lang="it-IT" sz="18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AgRP</a:t>
            </a:r>
            <a:r>
              <a:rPr lang="it-IT" sz="1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ricevono segnali dalla periferia da parte di molecole a funzione </a:t>
            </a:r>
            <a:r>
              <a:rPr lang="it-IT" sz="18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oressizzante</a:t>
            </a:r>
            <a:r>
              <a:rPr lang="it-IT" sz="1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(</a:t>
            </a:r>
            <a:r>
              <a:rPr lang="it-IT" sz="18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grelina</a:t>
            </a:r>
            <a:r>
              <a:rPr lang="it-IT" sz="1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) e anoressizzante (leptina, peptide YY, insulina).</a:t>
            </a:r>
            <a:r>
              <a:rPr lang="en-US" sz="1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</a:p>
          <a:p>
            <a:pPr marL="0" indent="0" algn="just">
              <a:buFont typeface="Wingdings" panose="05000000000000000000" pitchFamily="2" charset="2"/>
              <a:buNone/>
            </a:pPr>
            <a:r>
              <a:rPr lang="en-US" sz="18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Sembra</a:t>
            </a:r>
            <a:r>
              <a:rPr lang="en-US" sz="1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che</a:t>
            </a:r>
            <a:r>
              <a:rPr lang="en-US" sz="1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l’azione</a:t>
            </a:r>
            <a:r>
              <a:rPr lang="en-US" sz="1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di NPY </a:t>
            </a:r>
            <a:r>
              <a:rPr lang="en-US" sz="18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sia</a:t>
            </a:r>
            <a:r>
              <a:rPr lang="en-US" sz="1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quella</a:t>
            </a:r>
            <a:r>
              <a:rPr lang="en-US" sz="1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di </a:t>
            </a:r>
            <a:r>
              <a:rPr lang="en-US" sz="18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sostenere</a:t>
            </a:r>
            <a:r>
              <a:rPr lang="en-US" sz="1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l’effetto</a:t>
            </a:r>
            <a:r>
              <a:rPr lang="en-US" sz="1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a </a:t>
            </a:r>
            <a:r>
              <a:rPr lang="en-US" sz="18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lungo</a:t>
            </a:r>
            <a:r>
              <a:rPr lang="en-US" sz="1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termine</a:t>
            </a:r>
            <a:r>
              <a:rPr lang="en-US" sz="1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sull’assunzione</a:t>
            </a:r>
            <a:r>
              <a:rPr lang="en-US" sz="1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di </a:t>
            </a:r>
            <a:r>
              <a:rPr lang="en-US" sz="18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cibo</a:t>
            </a:r>
            <a:r>
              <a:rPr lang="en-US" sz="1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da parte di AGPR e di </a:t>
            </a:r>
            <a:r>
              <a:rPr lang="en-US" sz="18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inbire</a:t>
            </a:r>
            <a:r>
              <a:rPr lang="en-US" sz="1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la </a:t>
            </a:r>
            <a:r>
              <a:rPr lang="en-US" sz="18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comparsa</a:t>
            </a:r>
            <a:r>
              <a:rPr lang="en-US" sz="1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dell’insulino</a:t>
            </a:r>
            <a:r>
              <a:rPr lang="en-US" sz="1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resistenza</a:t>
            </a:r>
            <a:r>
              <a:rPr lang="en-US" sz="1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provocata</a:t>
            </a:r>
            <a:r>
              <a:rPr lang="en-US" sz="1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da AGPR a causa </a:t>
            </a:r>
            <a:r>
              <a:rPr lang="en-US" sz="18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della</a:t>
            </a:r>
            <a:r>
              <a:rPr lang="en-US" sz="1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sua</a:t>
            </a:r>
            <a:r>
              <a:rPr lang="en-US" sz="1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azione</a:t>
            </a:r>
            <a:r>
              <a:rPr lang="en-US" sz="1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br>
              <a:rPr lang="en-US" sz="1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en-US" sz="1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sui </a:t>
            </a:r>
            <a:r>
              <a:rPr lang="en-US" sz="18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glucocorticoidi</a:t>
            </a:r>
            <a:r>
              <a:rPr lang="en-US" sz="1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. </a:t>
            </a:r>
          </a:p>
          <a:p>
            <a:pPr marL="0" indent="0" algn="just">
              <a:buFont typeface="Wingdings" panose="05000000000000000000" pitchFamily="2" charset="2"/>
              <a:buNone/>
            </a:pPr>
            <a:r>
              <a:rPr lang="en-US" sz="1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Il </a:t>
            </a:r>
            <a:r>
              <a:rPr lang="en-US" sz="18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sistema</a:t>
            </a:r>
            <a:r>
              <a:rPr lang="en-US" sz="1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sembra</a:t>
            </a:r>
            <a:r>
              <a:rPr lang="en-US" sz="1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essere</a:t>
            </a:r>
            <a:r>
              <a:rPr lang="en-US" sz="1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particolarmente</a:t>
            </a:r>
            <a:r>
              <a:rPr lang="en-US" sz="1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sensibile</a:t>
            </a:r>
            <a:r>
              <a:rPr lang="en-US" sz="1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a </a:t>
            </a:r>
            <a:r>
              <a:rPr lang="en-US" sz="18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segnali</a:t>
            </a:r>
            <a:r>
              <a:rPr lang="en-US" sz="1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di </a:t>
            </a:r>
            <a:r>
              <a:rPr lang="en-US" sz="18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alterato</a:t>
            </a:r>
            <a:r>
              <a:rPr lang="en-US" sz="1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bilancio</a:t>
            </a:r>
            <a:r>
              <a:rPr lang="en-US" sz="1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energetico</a:t>
            </a:r>
            <a:r>
              <a:rPr lang="en-US" sz="1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provenienti</a:t>
            </a:r>
            <a:r>
              <a:rPr lang="en-US" sz="1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da </a:t>
            </a:r>
            <a:r>
              <a:rPr lang="en-US" sz="18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ormoni</a:t>
            </a:r>
            <a:r>
              <a:rPr lang="en-US" sz="1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del </a:t>
            </a:r>
            <a:r>
              <a:rPr lang="en-US" sz="18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sistema</a:t>
            </a:r>
            <a:r>
              <a:rPr lang="en-US" sz="1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GI (</a:t>
            </a:r>
            <a:r>
              <a:rPr lang="en-US" sz="18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grelina</a:t>
            </a:r>
            <a:r>
              <a:rPr lang="en-US" sz="1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e PYY3-36), </a:t>
            </a:r>
            <a:r>
              <a:rPr lang="en-US" sz="18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mostrando</a:t>
            </a:r>
            <a:r>
              <a:rPr lang="en-US" sz="1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di </a:t>
            </a:r>
            <a:r>
              <a:rPr lang="en-US" sz="18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governare</a:t>
            </a:r>
            <a:r>
              <a:rPr lang="en-US" sz="1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il</a:t>
            </a:r>
            <a:r>
              <a:rPr lang="en-US" sz="1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sistema</a:t>
            </a:r>
            <a:r>
              <a:rPr lang="en-US" sz="1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di </a:t>
            </a:r>
            <a:r>
              <a:rPr lang="en-US" sz="18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controllo</a:t>
            </a:r>
            <a:r>
              <a:rPr lang="en-US" sz="1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neuroendocrino</a:t>
            </a:r>
            <a:r>
              <a:rPr lang="en-US" sz="1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della</a:t>
            </a:r>
            <a:r>
              <a:rPr lang="en-US" sz="1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br>
              <a:rPr lang="en-US" sz="1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en-US" sz="18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durata</a:t>
            </a:r>
            <a:r>
              <a:rPr lang="en-US" sz="1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del </a:t>
            </a:r>
            <a:r>
              <a:rPr lang="en-US" sz="18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pasto</a:t>
            </a:r>
            <a:r>
              <a:rPr lang="en-US" sz="1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.</a:t>
            </a:r>
            <a:endParaRPr lang="it-IT" sz="18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637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/>
          </p:cNvSpPr>
          <p:nvPr/>
        </p:nvSpPr>
        <p:spPr>
          <a:xfrm>
            <a:off x="346857" y="551175"/>
            <a:ext cx="10834489" cy="112152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it-IT" sz="3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Neuroni inibenti assunzione di cibo. Funzione anoressigena a livello centrale</a:t>
            </a:r>
            <a:endParaRPr lang="it-IT" sz="32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3" name="Segnaposto contenuto 2"/>
          <p:cNvSpPr txBox="1">
            <a:spLocks/>
          </p:cNvSpPr>
          <p:nvPr/>
        </p:nvSpPr>
        <p:spPr>
          <a:xfrm>
            <a:off x="316377" y="2042834"/>
            <a:ext cx="6104743" cy="4974307"/>
          </a:xfrm>
          <a:prstGeom prst="rect">
            <a:avLst/>
          </a:prstGeom>
        </p:spPr>
        <p:txBody>
          <a:bodyPr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it-IT" sz="1800" dirty="0" smtClean="0">
                <a:latin typeface="Calibri" pitchFamily="34" charset="0"/>
                <a:cs typeface="Calibri" pitchFamily="34" charset="0"/>
              </a:rPr>
              <a:t>I neuroni con funzione </a:t>
            </a:r>
            <a:r>
              <a:rPr lang="it-IT" sz="1800" b="1" dirty="0" smtClean="0">
                <a:latin typeface="Calibri" pitchFamily="34" charset="0"/>
                <a:cs typeface="Calibri" pitchFamily="34" charset="0"/>
              </a:rPr>
              <a:t>anoressigena</a:t>
            </a:r>
            <a:r>
              <a:rPr lang="it-IT" sz="1800" dirty="0" smtClean="0">
                <a:latin typeface="Calibri" pitchFamily="34" charset="0"/>
                <a:cs typeface="Calibri" pitchFamily="34" charset="0"/>
              </a:rPr>
              <a:t> presenti a livello centrale sono:</a:t>
            </a:r>
          </a:p>
          <a:p>
            <a:pPr>
              <a:buFont typeface="Wingdings 2" pitchFamily="18" charset="2"/>
              <a:buChar char=""/>
            </a:pPr>
            <a:r>
              <a:rPr lang="it-IT" sz="1800" dirty="0" smtClean="0">
                <a:latin typeface="Calibri" pitchFamily="34" charset="0"/>
                <a:cs typeface="Calibri" pitchFamily="34" charset="0"/>
              </a:rPr>
              <a:t>Neuroni Pro-</a:t>
            </a:r>
            <a:r>
              <a:rPr lang="it-IT" sz="1800" dirty="0" err="1" smtClean="0">
                <a:latin typeface="Calibri" pitchFamily="34" charset="0"/>
                <a:cs typeface="Calibri" pitchFamily="34" charset="0"/>
              </a:rPr>
              <a:t>opiomelacortinici</a:t>
            </a:r>
            <a:r>
              <a:rPr lang="it-IT" sz="1800" dirty="0" smtClean="0">
                <a:latin typeface="Calibri" pitchFamily="34" charset="0"/>
                <a:cs typeface="Calibri" pitchFamily="34" charset="0"/>
              </a:rPr>
              <a:t>  (</a:t>
            </a:r>
            <a:r>
              <a:rPr lang="it-IT" sz="1800" b="1" dirty="0" smtClean="0">
                <a:latin typeface="Calibri" pitchFamily="34" charset="0"/>
                <a:cs typeface="Calibri" pitchFamily="34" charset="0"/>
              </a:rPr>
              <a:t>POMC</a:t>
            </a:r>
            <a:r>
              <a:rPr lang="it-IT" sz="1800" dirty="0" smtClean="0">
                <a:latin typeface="Calibri" pitchFamily="34" charset="0"/>
                <a:cs typeface="Calibri" pitchFamily="34" charset="0"/>
              </a:rPr>
              <a:t>)</a:t>
            </a:r>
          </a:p>
          <a:p>
            <a:pPr>
              <a:buFont typeface="Wingdings 2" pitchFamily="18" charset="2"/>
              <a:buChar char=""/>
            </a:pPr>
            <a:r>
              <a:rPr lang="it-IT" sz="1800" dirty="0" smtClean="0">
                <a:latin typeface="Calibri" pitchFamily="34" charset="0"/>
                <a:cs typeface="Calibri" pitchFamily="34" charset="0"/>
              </a:rPr>
              <a:t>Neuroni  Cocaine </a:t>
            </a:r>
            <a:r>
              <a:rPr lang="it-IT" sz="1800" dirty="0" err="1" smtClean="0">
                <a:latin typeface="Calibri" pitchFamily="34" charset="0"/>
                <a:cs typeface="Calibri" pitchFamily="34" charset="0"/>
              </a:rPr>
              <a:t>Amphetamine</a:t>
            </a:r>
            <a:r>
              <a:rPr lang="it-IT" sz="1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it-IT" sz="1800" dirty="0" err="1" smtClean="0">
                <a:latin typeface="Calibri" pitchFamily="34" charset="0"/>
                <a:cs typeface="Calibri" pitchFamily="34" charset="0"/>
              </a:rPr>
              <a:t>Related</a:t>
            </a:r>
            <a:r>
              <a:rPr lang="it-IT" sz="1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it-IT" sz="1800" dirty="0" err="1" smtClean="0">
                <a:latin typeface="Calibri" pitchFamily="34" charset="0"/>
                <a:cs typeface="Calibri" pitchFamily="34" charset="0"/>
              </a:rPr>
              <a:t>Transcript</a:t>
            </a:r>
            <a:r>
              <a:rPr lang="it-IT" sz="1800" dirty="0" smtClean="0">
                <a:latin typeface="Calibri" pitchFamily="34" charset="0"/>
                <a:cs typeface="Calibri" pitchFamily="34" charset="0"/>
              </a:rPr>
              <a:t> (</a:t>
            </a:r>
            <a:r>
              <a:rPr lang="it-IT" sz="1800" b="1" dirty="0" smtClean="0">
                <a:latin typeface="Calibri" pitchFamily="34" charset="0"/>
                <a:cs typeface="Calibri" pitchFamily="34" charset="0"/>
              </a:rPr>
              <a:t>CART</a:t>
            </a:r>
            <a:r>
              <a:rPr lang="it-IT" sz="1800" dirty="0" smtClean="0">
                <a:latin typeface="Calibri" pitchFamily="34" charset="0"/>
                <a:cs typeface="Calibri" pitchFamily="34" charset="0"/>
              </a:rPr>
              <a:t>)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pPr marL="0" lvl="0" indent="0" algn="just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en-US" sz="1800" b="1" dirty="0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Wingdings" panose="05000000000000000000" pitchFamily="2" charset="2"/>
              <a:buNone/>
            </a:pPr>
            <a:endParaRPr lang="it-IT" sz="1800" dirty="0">
              <a:latin typeface="Calibri" pitchFamily="34" charset="0"/>
              <a:cs typeface="Calibri" pitchFamily="34" charset="0"/>
            </a:endParaRPr>
          </a:p>
          <a:p>
            <a:pPr>
              <a:buFont typeface="Wingdings 2" pitchFamily="18" charset="2"/>
              <a:buChar char=""/>
            </a:pPr>
            <a:endParaRPr lang="it-IT" sz="1800" dirty="0">
              <a:latin typeface="Calibri" pitchFamily="34" charset="0"/>
              <a:cs typeface="Calibri" pitchFamily="34" charset="0"/>
            </a:endParaRPr>
          </a:p>
          <a:p>
            <a:pPr>
              <a:buFont typeface="Wingdings 2" pitchFamily="18" charset="2"/>
              <a:buChar char=""/>
            </a:pPr>
            <a:endParaRPr lang="it-IT" sz="1800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2530" name="Picture 2" descr="gr1_lrg.jpg (1472×1090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84308" y="1513841"/>
            <a:ext cx="5556867" cy="4114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1009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 txBox="1">
            <a:spLocks/>
          </p:cNvSpPr>
          <p:nvPr/>
        </p:nvSpPr>
        <p:spPr>
          <a:xfrm>
            <a:off x="325120" y="1259840"/>
            <a:ext cx="10017760" cy="4196079"/>
          </a:xfrm>
          <a:prstGeom prst="rect">
            <a:avLst/>
          </a:prstGeom>
        </p:spPr>
        <p:txBody>
          <a:bodyPr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1800" b="1" dirty="0" smtClean="0">
                <a:latin typeface="Calibri" pitchFamily="34" charset="0"/>
                <a:cs typeface="Calibri" pitchFamily="34" charset="0"/>
              </a:rPr>
              <a:t>POMC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latin typeface="Calibri" pitchFamily="34" charset="0"/>
                <a:cs typeface="Calibri" pitchFamily="34" charset="0"/>
              </a:rPr>
              <a:t>propeptide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 è </a:t>
            </a:r>
            <a:r>
              <a:rPr lang="en-US" sz="1800" dirty="0" err="1" smtClean="0">
                <a:latin typeface="Calibri" pitchFamily="34" charset="0"/>
                <a:cs typeface="Calibri" pitchFamily="34" charset="0"/>
              </a:rPr>
              <a:t>processato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 in α-</a:t>
            </a:r>
            <a:r>
              <a:rPr lang="en-US" sz="1800" dirty="0" err="1" smtClean="0">
                <a:latin typeface="Calibri" pitchFamily="34" charset="0"/>
                <a:cs typeface="Calibri" pitchFamily="34" charset="0"/>
              </a:rPr>
              <a:t>melanocyte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-stimulating hormone (</a:t>
            </a:r>
            <a:r>
              <a:rPr lang="en-US" sz="1800" b="1" dirty="0" smtClean="0">
                <a:latin typeface="Calibri" pitchFamily="34" charset="0"/>
                <a:cs typeface="Calibri" pitchFamily="34" charset="0"/>
              </a:rPr>
              <a:t>α-MSH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) </a:t>
            </a:r>
            <a:r>
              <a:rPr lang="en-US" sz="1800" dirty="0" err="1" smtClean="0">
                <a:latin typeface="Calibri" pitchFamily="34" charset="0"/>
                <a:cs typeface="Calibri" pitchFamily="34" charset="0"/>
              </a:rPr>
              <a:t>che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 è un </a:t>
            </a:r>
            <a:r>
              <a:rPr lang="en-US" sz="1800" dirty="0" err="1" smtClean="0">
                <a:latin typeface="Calibri" pitchFamily="34" charset="0"/>
                <a:cs typeface="Calibri" pitchFamily="34" charset="0"/>
              </a:rPr>
              <a:t>attivatore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latin typeface="Calibri" pitchFamily="34" charset="0"/>
                <a:cs typeface="Calibri" pitchFamily="34" charset="0"/>
              </a:rPr>
              <a:t>di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 MC3-R e MC4-R, </a:t>
            </a:r>
            <a:r>
              <a:rPr lang="en-US" sz="1800" dirty="0" err="1" smtClean="0">
                <a:latin typeface="Calibri" pitchFamily="34" charset="0"/>
                <a:cs typeface="Calibri" pitchFamily="34" charset="0"/>
              </a:rPr>
              <a:t>recettori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latin typeface="Calibri" pitchFamily="34" charset="0"/>
                <a:cs typeface="Calibri" pitchFamily="34" charset="0"/>
              </a:rPr>
              <a:t>attivi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 del </a:t>
            </a:r>
            <a:r>
              <a:rPr lang="en-US" sz="1800" b="1" dirty="0" err="1" smtClean="0">
                <a:latin typeface="Calibri" pitchFamily="34" charset="0"/>
                <a:cs typeface="Calibri" pitchFamily="34" charset="0"/>
              </a:rPr>
              <a:t>circuito</a:t>
            </a:r>
            <a:r>
              <a:rPr lang="en-US" sz="18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b="1" dirty="0" err="1" smtClean="0">
                <a:latin typeface="Calibri" pitchFamily="34" charset="0"/>
                <a:cs typeface="Calibri" pitchFamily="34" charset="0"/>
              </a:rPr>
              <a:t>nel</a:t>
            </a:r>
            <a:r>
              <a:rPr lang="en-US" sz="18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b="1" dirty="0" err="1" smtClean="0">
                <a:latin typeface="Calibri" pitchFamily="34" charset="0"/>
                <a:cs typeface="Calibri" pitchFamily="34" charset="0"/>
              </a:rPr>
              <a:t>sistema</a:t>
            </a:r>
            <a:r>
              <a:rPr lang="en-US" sz="1800" b="1" dirty="0" smtClean="0">
                <a:latin typeface="Calibri" pitchFamily="34" charset="0"/>
                <a:cs typeface="Calibri" pitchFamily="34" charset="0"/>
              </a:rPr>
              <a:t> fame </a:t>
            </a:r>
            <a:r>
              <a:rPr lang="en-US" sz="1800" b="1" dirty="0" err="1" smtClean="0">
                <a:latin typeface="Calibri" pitchFamily="34" charset="0"/>
                <a:cs typeface="Calibri" pitchFamily="34" charset="0"/>
              </a:rPr>
              <a:t>sazietà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. </a:t>
            </a:r>
            <a:r>
              <a:rPr lang="en-US" sz="1800" dirty="0" err="1" smtClean="0">
                <a:latin typeface="Calibri" pitchFamily="34" charset="0"/>
                <a:cs typeface="Calibri" pitchFamily="34" charset="0"/>
              </a:rPr>
              <a:t>Sono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latin typeface="Calibri" pitchFamily="34" charset="0"/>
                <a:cs typeface="Calibri" pitchFamily="34" charset="0"/>
              </a:rPr>
              <a:t>particolarmente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latin typeface="Calibri" pitchFamily="34" charset="0"/>
                <a:cs typeface="Calibri" pitchFamily="34" charset="0"/>
              </a:rPr>
              <a:t>sensibili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latin typeface="Calibri" pitchFamily="34" charset="0"/>
                <a:cs typeface="Calibri" pitchFamily="34" charset="0"/>
              </a:rPr>
              <a:t>all’azione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latin typeface="Calibri" pitchFamily="34" charset="0"/>
                <a:cs typeface="Calibri" pitchFamily="34" charset="0"/>
              </a:rPr>
              <a:t>della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latin typeface="Calibri" pitchFamily="34" charset="0"/>
                <a:cs typeface="Calibri" pitchFamily="34" charset="0"/>
              </a:rPr>
              <a:t>leptina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0" lvl="0" indent="0" algn="just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en-US" sz="1800" dirty="0" smtClean="0">
              <a:latin typeface="Calibri" pitchFamily="34" charset="0"/>
              <a:cs typeface="Calibri" pitchFamily="34" charset="0"/>
            </a:endParaRPr>
          </a:p>
          <a:p>
            <a:pPr marL="0" lvl="0" indent="0" algn="just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1800" dirty="0" err="1" smtClean="0">
                <a:latin typeface="Calibri" pitchFamily="34" charset="0"/>
                <a:cs typeface="Calibri" pitchFamily="34" charset="0"/>
              </a:rPr>
              <a:t>Studi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latin typeface="Calibri" pitchFamily="34" charset="0"/>
                <a:cs typeface="Calibri" pitchFamily="34" charset="0"/>
              </a:rPr>
              <a:t>recenti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latin typeface="Calibri" pitchFamily="34" charset="0"/>
                <a:cs typeface="Calibri" pitchFamily="34" charset="0"/>
              </a:rPr>
              <a:t>hanno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latin typeface="Calibri" pitchFamily="34" charset="0"/>
                <a:cs typeface="Calibri" pitchFamily="34" charset="0"/>
              </a:rPr>
              <a:t>mostrato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latin typeface="Calibri" pitchFamily="34" charset="0"/>
                <a:cs typeface="Calibri" pitchFamily="34" charset="0"/>
              </a:rPr>
              <a:t>risultati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latin typeface="Calibri" pitchFamily="34" charset="0"/>
                <a:cs typeface="Calibri" pitchFamily="34" charset="0"/>
              </a:rPr>
              <a:t>controversi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. Si è </a:t>
            </a:r>
            <a:r>
              <a:rPr lang="en-US" sz="1800" dirty="0" err="1" smtClean="0">
                <a:latin typeface="Calibri" pitchFamily="34" charset="0"/>
                <a:cs typeface="Calibri" pitchFamily="34" charset="0"/>
              </a:rPr>
              <a:t>visto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latin typeface="Calibri" pitchFamily="34" charset="0"/>
                <a:cs typeface="Calibri" pitchFamily="34" charset="0"/>
              </a:rPr>
              <a:t>che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 la </a:t>
            </a:r>
            <a:r>
              <a:rPr lang="en-US" sz="1800" dirty="0" err="1" smtClean="0">
                <a:latin typeface="Calibri" pitchFamily="34" charset="0"/>
                <a:cs typeface="Calibri" pitchFamily="34" charset="0"/>
              </a:rPr>
              <a:t>soppressione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latin typeface="Calibri" pitchFamily="34" charset="0"/>
                <a:cs typeface="Calibri" pitchFamily="34" charset="0"/>
              </a:rPr>
              <a:t>di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latin typeface="Calibri" pitchFamily="34" charset="0"/>
                <a:cs typeface="Calibri" pitchFamily="34" charset="0"/>
              </a:rPr>
              <a:t>recettori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 per </a:t>
            </a:r>
            <a:r>
              <a:rPr lang="en-US" sz="1800" dirty="0" err="1" smtClean="0">
                <a:latin typeface="Calibri" pitchFamily="34" charset="0"/>
                <a:cs typeface="Calibri" pitchFamily="34" charset="0"/>
              </a:rPr>
              <a:t>leptina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latin typeface="Calibri" pitchFamily="34" charset="0"/>
                <a:cs typeface="Calibri" pitchFamily="34" charset="0"/>
              </a:rPr>
              <a:t>da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  parte </a:t>
            </a:r>
            <a:r>
              <a:rPr lang="en-US" sz="1800" dirty="0" err="1" smtClean="0">
                <a:latin typeface="Calibri" pitchFamily="34" charset="0"/>
                <a:cs typeface="Calibri" pitchFamily="34" charset="0"/>
              </a:rPr>
              <a:t>di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 POMC, </a:t>
            </a:r>
            <a:r>
              <a:rPr lang="en-US" sz="1800" dirty="0" err="1" smtClean="0">
                <a:latin typeface="Calibri" pitchFamily="34" charset="0"/>
                <a:cs typeface="Calibri" pitchFamily="34" charset="0"/>
              </a:rPr>
              <a:t>nell’adolescenza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latin typeface="Calibri" pitchFamily="34" charset="0"/>
                <a:cs typeface="Calibri" pitchFamily="34" charset="0"/>
              </a:rPr>
              <a:t>può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latin typeface="Calibri" pitchFamily="34" charset="0"/>
                <a:cs typeface="Calibri" pitchFamily="34" charset="0"/>
              </a:rPr>
              <a:t>essere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latin typeface="Calibri" pitchFamily="34" charset="0"/>
                <a:cs typeface="Calibri" pitchFamily="34" charset="0"/>
              </a:rPr>
              <a:t>causa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latin typeface="Calibri" pitchFamily="34" charset="0"/>
                <a:cs typeface="Calibri" pitchFamily="34" charset="0"/>
              </a:rPr>
              <a:t>di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latin typeface="Calibri" pitchFamily="34" charset="0"/>
                <a:cs typeface="Calibri" pitchFamily="34" charset="0"/>
              </a:rPr>
              <a:t>obesità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, ma </a:t>
            </a:r>
            <a:r>
              <a:rPr lang="en-US" sz="1800" dirty="0" err="1" smtClean="0">
                <a:latin typeface="Calibri" pitchFamily="34" charset="0"/>
                <a:cs typeface="Calibri" pitchFamily="34" charset="0"/>
              </a:rPr>
              <a:t>che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 lo </a:t>
            </a:r>
            <a:r>
              <a:rPr lang="en-US" sz="1800" dirty="0" err="1" smtClean="0">
                <a:latin typeface="Calibri" pitchFamily="34" charset="0"/>
                <a:cs typeface="Calibri" pitchFamily="34" charset="0"/>
              </a:rPr>
              <a:t>stesso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 non </a:t>
            </a:r>
            <a:r>
              <a:rPr lang="en-US" sz="1800" dirty="0" err="1" smtClean="0">
                <a:latin typeface="Calibri" pitchFamily="34" charset="0"/>
                <a:cs typeface="Calibri" pitchFamily="34" charset="0"/>
              </a:rPr>
              <a:t>accade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latin typeface="Calibri" pitchFamily="34" charset="0"/>
                <a:cs typeface="Calibri" pitchFamily="34" charset="0"/>
              </a:rPr>
              <a:t>durante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latin typeface="Calibri" pitchFamily="34" charset="0"/>
                <a:cs typeface="Calibri" pitchFamily="34" charset="0"/>
              </a:rPr>
              <a:t>l’età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latin typeface="Calibri" pitchFamily="34" charset="0"/>
                <a:cs typeface="Calibri" pitchFamily="34" charset="0"/>
              </a:rPr>
              <a:t>adulta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. </a:t>
            </a:r>
            <a:endParaRPr lang="en-US" sz="1800" dirty="0" smtClean="0">
              <a:latin typeface="Calibri" pitchFamily="34" charset="0"/>
              <a:cs typeface="Calibri" pitchFamily="34" charset="0"/>
            </a:endParaRPr>
          </a:p>
          <a:p>
            <a:pPr marL="0" lvl="0" indent="0" algn="just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en-US" sz="1800" dirty="0" smtClean="0">
              <a:latin typeface="Calibri" pitchFamily="34" charset="0"/>
              <a:cs typeface="Calibri" pitchFamily="34" charset="0"/>
            </a:endParaRPr>
          </a:p>
          <a:p>
            <a:pPr marL="0" lvl="0" indent="0" algn="just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1800" dirty="0" err="1" smtClean="0">
                <a:latin typeface="Calibri" pitchFamily="34" charset="0"/>
                <a:cs typeface="Calibri" pitchFamily="34" charset="0"/>
              </a:rPr>
              <a:t>Studi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  </a:t>
            </a:r>
            <a:r>
              <a:rPr lang="en-US" sz="1800" dirty="0" err="1" smtClean="0">
                <a:latin typeface="Calibri" pitchFamily="34" charset="0"/>
                <a:cs typeface="Calibri" pitchFamily="34" charset="0"/>
              </a:rPr>
              <a:t>condotti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 sui </a:t>
            </a:r>
            <a:r>
              <a:rPr lang="en-US" sz="1800" dirty="0" err="1" smtClean="0">
                <a:latin typeface="Calibri" pitchFamily="34" charset="0"/>
                <a:cs typeface="Calibri" pitchFamily="34" charset="0"/>
              </a:rPr>
              <a:t>topi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latin typeface="Calibri" pitchFamily="34" charset="0"/>
                <a:cs typeface="Calibri" pitchFamily="34" charset="0"/>
              </a:rPr>
              <a:t>hanno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latin typeface="Calibri" pitchFamily="34" charset="0"/>
                <a:cs typeface="Calibri" pitchFamily="34" charset="0"/>
              </a:rPr>
              <a:t>evidenziato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latin typeface="Calibri" pitchFamily="34" charset="0"/>
                <a:cs typeface="Calibri" pitchFamily="34" charset="0"/>
              </a:rPr>
              <a:t>che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latin typeface="Calibri" pitchFamily="34" charset="0"/>
                <a:cs typeface="Calibri" pitchFamily="34" charset="0"/>
              </a:rPr>
              <a:t>il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latin typeface="Calibri" pitchFamily="34" charset="0"/>
                <a:cs typeface="Calibri" pitchFamily="34" charset="0"/>
              </a:rPr>
              <a:t>ripristino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latin typeface="Calibri" pitchFamily="34" charset="0"/>
                <a:cs typeface="Calibri" pitchFamily="34" charset="0"/>
              </a:rPr>
              <a:t>dei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latin typeface="Calibri" pitchFamily="34" charset="0"/>
                <a:cs typeface="Calibri" pitchFamily="34" charset="0"/>
              </a:rPr>
              <a:t>recettori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 POMC </a:t>
            </a:r>
            <a:r>
              <a:rPr lang="en-US" sz="1800" dirty="0" err="1" smtClean="0">
                <a:latin typeface="Calibri" pitchFamily="34" charset="0"/>
                <a:cs typeface="Calibri" pitchFamily="34" charset="0"/>
              </a:rPr>
              <a:t>sensibili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latin typeface="Calibri" pitchFamily="34" charset="0"/>
                <a:cs typeface="Calibri" pitchFamily="34" charset="0"/>
              </a:rPr>
              <a:t>alla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latin typeface="Calibri" pitchFamily="34" charset="0"/>
                <a:cs typeface="Calibri" pitchFamily="34" charset="0"/>
              </a:rPr>
              <a:t>leptina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 (</a:t>
            </a:r>
            <a:r>
              <a:rPr lang="en-US" sz="1800" dirty="0" err="1" smtClean="0">
                <a:latin typeface="Calibri" pitchFamily="34" charset="0"/>
                <a:cs typeface="Calibri" pitchFamily="34" charset="0"/>
              </a:rPr>
              <a:t>POMCLepr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+) </a:t>
            </a:r>
            <a:r>
              <a:rPr lang="en-US" sz="1800" dirty="0" err="1" smtClean="0">
                <a:latin typeface="Calibri" pitchFamily="34" charset="0"/>
                <a:cs typeface="Calibri" pitchFamily="34" charset="0"/>
              </a:rPr>
              <a:t>ripristina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 la </a:t>
            </a:r>
            <a:r>
              <a:rPr lang="en-US" sz="1800" dirty="0" err="1" smtClean="0">
                <a:latin typeface="Calibri" pitchFamily="34" charset="0"/>
                <a:cs typeface="Calibri" pitchFamily="34" charset="0"/>
              </a:rPr>
              <a:t>situazione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latin typeface="Calibri" pitchFamily="34" charset="0"/>
                <a:cs typeface="Calibri" pitchFamily="34" charset="0"/>
              </a:rPr>
              <a:t>iniziale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latin typeface="Calibri" pitchFamily="34" charset="0"/>
                <a:cs typeface="Calibri" pitchFamily="34" charset="0"/>
              </a:rPr>
              <a:t>confermando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latin typeface="Calibri" pitchFamily="34" charset="0"/>
                <a:cs typeface="Calibri" pitchFamily="34" charset="0"/>
              </a:rPr>
              <a:t>il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latin typeface="Calibri" pitchFamily="34" charset="0"/>
                <a:cs typeface="Calibri" pitchFamily="34" charset="0"/>
              </a:rPr>
              <a:t>ruolo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latin typeface="Calibri" pitchFamily="34" charset="0"/>
                <a:cs typeface="Calibri" pitchFamily="34" charset="0"/>
              </a:rPr>
              <a:t>di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latin typeface="Calibri" pitchFamily="34" charset="0"/>
                <a:cs typeface="Calibri" pitchFamily="34" charset="0"/>
              </a:rPr>
              <a:t>tali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latin typeface="Calibri" pitchFamily="34" charset="0"/>
                <a:cs typeface="Calibri" pitchFamily="34" charset="0"/>
              </a:rPr>
              <a:t>ormoni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latin typeface="Calibri" pitchFamily="34" charset="0"/>
                <a:cs typeface="Calibri" pitchFamily="34" charset="0"/>
              </a:rPr>
              <a:t>nella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latin typeface="Calibri" pitchFamily="34" charset="0"/>
                <a:cs typeface="Calibri" pitchFamily="34" charset="0"/>
              </a:rPr>
              <a:t>omeostasi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 del </a:t>
            </a:r>
            <a:r>
              <a:rPr lang="en-US" sz="1800" dirty="0" err="1" smtClean="0">
                <a:latin typeface="Calibri" pitchFamily="34" charset="0"/>
                <a:cs typeface="Calibri" pitchFamily="34" charset="0"/>
              </a:rPr>
              <a:t>sistema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latin typeface="Calibri" pitchFamily="34" charset="0"/>
                <a:cs typeface="Calibri" pitchFamily="34" charset="0"/>
              </a:rPr>
              <a:t>energetico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. </a:t>
            </a:r>
            <a:endParaRPr lang="en-US" sz="1800" dirty="0" smtClean="0">
              <a:latin typeface="Calibri" pitchFamily="34" charset="0"/>
              <a:cs typeface="Calibri" pitchFamily="34" charset="0"/>
            </a:endParaRPr>
          </a:p>
          <a:p>
            <a:pPr marL="0" lvl="0" indent="0" algn="just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en-US" sz="1800" b="1" dirty="0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Wingdings" panose="05000000000000000000" pitchFamily="2" charset="2"/>
              <a:buNone/>
            </a:pPr>
            <a:endParaRPr lang="it-IT" sz="1800" dirty="0">
              <a:latin typeface="Calibri" pitchFamily="34" charset="0"/>
              <a:cs typeface="Calibri" pitchFamily="34" charset="0"/>
            </a:endParaRPr>
          </a:p>
          <a:p>
            <a:pPr>
              <a:buFont typeface="Wingdings 2" pitchFamily="18" charset="2"/>
              <a:buChar char=""/>
            </a:pPr>
            <a:endParaRPr lang="it-IT" sz="1800" dirty="0">
              <a:latin typeface="Calibri" pitchFamily="34" charset="0"/>
              <a:cs typeface="Calibri" pitchFamily="34" charset="0"/>
            </a:endParaRPr>
          </a:p>
          <a:p>
            <a:pPr>
              <a:buFont typeface="Wingdings 2" pitchFamily="18" charset="2"/>
              <a:buChar char=""/>
            </a:pPr>
            <a:endParaRPr lang="it-IT" sz="18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350278" y="554569"/>
            <a:ext cx="8441831" cy="75614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it-IT" altLang="it-IT" sz="3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PMOC</a:t>
            </a:r>
            <a:endParaRPr lang="it-IT" sz="36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009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2"/>
          <p:cNvSpPr txBox="1">
            <a:spLocks/>
          </p:cNvSpPr>
          <p:nvPr/>
        </p:nvSpPr>
        <p:spPr>
          <a:xfrm>
            <a:off x="246932" y="1274650"/>
            <a:ext cx="6519628" cy="4459723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" panose="05000000000000000000" pitchFamily="2" charset="2"/>
              <a:buNone/>
            </a:pPr>
            <a:r>
              <a:rPr lang="it-IT" sz="2100" b="1" dirty="0" smtClean="0">
                <a:latin typeface="Calibri" pitchFamily="34" charset="0"/>
                <a:cs typeface="Calibri" pitchFamily="34" charset="0"/>
              </a:rPr>
              <a:t>CART</a:t>
            </a:r>
            <a:r>
              <a:rPr lang="it-IT" sz="2100" dirty="0" smtClean="0">
                <a:latin typeface="Calibri" pitchFamily="34" charset="0"/>
                <a:cs typeface="Calibri" pitchFamily="34" charset="0"/>
              </a:rPr>
              <a:t>  è co-localizzato con POMC a livello del ARC . Le molecole attive sono: </a:t>
            </a:r>
            <a:r>
              <a:rPr lang="it-IT" sz="2100" b="1" dirty="0" smtClean="0">
                <a:latin typeface="Calibri" pitchFamily="34" charset="0"/>
                <a:cs typeface="Calibri" pitchFamily="34" charset="0"/>
              </a:rPr>
              <a:t>42-89 </a:t>
            </a:r>
            <a:r>
              <a:rPr lang="it-IT" sz="2100" b="1" dirty="0" smtClean="0">
                <a:latin typeface="Calibri" pitchFamily="34" charset="0"/>
                <a:cs typeface="Calibri" pitchFamily="34" charset="0"/>
              </a:rPr>
              <a:t>e </a:t>
            </a:r>
            <a:r>
              <a:rPr lang="it-IT" sz="2100" b="1" dirty="0" smtClean="0">
                <a:latin typeface="Calibri" pitchFamily="34" charset="0"/>
                <a:cs typeface="Calibri" pitchFamily="34" charset="0"/>
              </a:rPr>
              <a:t>49-89</a:t>
            </a:r>
            <a:r>
              <a:rPr lang="it-IT" sz="2100" dirty="0" smtClean="0">
                <a:latin typeface="Calibri" pitchFamily="34" charset="0"/>
                <a:cs typeface="Calibri" pitchFamily="34" charset="0"/>
              </a:rPr>
              <a:t>. Sembra avere un </a:t>
            </a:r>
            <a:r>
              <a:rPr lang="it-IT" sz="2100" b="1" dirty="0" smtClean="0">
                <a:latin typeface="Calibri" pitchFamily="34" charset="0"/>
                <a:cs typeface="Calibri" pitchFamily="34" charset="0"/>
              </a:rPr>
              <a:t>effetto sia oressigeno che anoressigeno a seconda del sito in cui agisce</a:t>
            </a:r>
            <a:r>
              <a:rPr lang="it-IT" sz="2100" dirty="0" smtClean="0">
                <a:latin typeface="Calibri" pitchFamily="34" charset="0"/>
                <a:cs typeface="Calibri" pitchFamily="34" charset="0"/>
              </a:rPr>
              <a:t>. </a:t>
            </a:r>
          </a:p>
          <a:p>
            <a:pPr marL="0" indent="0" algn="just">
              <a:buNone/>
            </a:pPr>
            <a:r>
              <a:rPr lang="it-IT" sz="2100" dirty="0" smtClean="0">
                <a:latin typeface="Calibri" pitchFamily="34" charset="0"/>
                <a:cs typeface="Calibri" pitchFamily="34" charset="0"/>
              </a:rPr>
              <a:t>Molti studi hanno dimostrato, attraverso esperimenti di </a:t>
            </a:r>
            <a:r>
              <a:rPr lang="it-IT" sz="2100" dirty="0" err="1" smtClean="0">
                <a:latin typeface="Calibri" pitchFamily="34" charset="0"/>
                <a:cs typeface="Calibri" pitchFamily="34" charset="0"/>
              </a:rPr>
              <a:t>immunoreattività</a:t>
            </a:r>
            <a:r>
              <a:rPr lang="it-IT" sz="2100" dirty="0" smtClean="0">
                <a:latin typeface="Calibri" pitchFamily="34" charset="0"/>
                <a:cs typeface="Calibri" pitchFamily="34" charset="0"/>
              </a:rPr>
              <a:t>, che CART è </a:t>
            </a:r>
            <a:r>
              <a:rPr lang="it-IT" sz="2100" b="1" dirty="0" smtClean="0">
                <a:latin typeface="Calibri" pitchFamily="34" charset="0"/>
                <a:cs typeface="Calibri" pitchFamily="34" charset="0"/>
              </a:rPr>
              <a:t>localizzato nelle aree cerebrali deputate al controllo dell’assunzione di cibo</a:t>
            </a:r>
            <a:r>
              <a:rPr lang="it-IT" sz="2100" dirty="0" smtClean="0">
                <a:latin typeface="Calibri" pitchFamily="34" charset="0"/>
                <a:cs typeface="Calibri" pitchFamily="34" charset="0"/>
              </a:rPr>
              <a:t>: LH (ipotalamo laterale), NTS (nuclei del Tratto solitario).</a:t>
            </a:r>
            <a:br>
              <a:rPr lang="it-IT" sz="2100" dirty="0" smtClean="0">
                <a:latin typeface="Calibri" pitchFamily="34" charset="0"/>
                <a:cs typeface="Calibri" pitchFamily="34" charset="0"/>
              </a:rPr>
            </a:br>
            <a:r>
              <a:rPr lang="it-IT" sz="2100" dirty="0" smtClean="0">
                <a:latin typeface="Calibri" pitchFamily="34" charset="0"/>
                <a:cs typeface="Calibri" pitchFamily="34" charset="0"/>
              </a:rPr>
              <a:t>Qui CART è co-espresso con il recettore attivo CB1 degli </a:t>
            </a:r>
            <a:r>
              <a:rPr lang="it-IT" sz="2100" dirty="0" err="1" smtClean="0">
                <a:latin typeface="Calibri" pitchFamily="34" charset="0"/>
                <a:cs typeface="Calibri" pitchFamily="34" charset="0"/>
              </a:rPr>
              <a:t>endocannabinoidi</a:t>
            </a:r>
            <a:r>
              <a:rPr lang="it-IT" sz="2100" dirty="0" smtClean="0">
                <a:latin typeface="Calibri" pitchFamily="34" charset="0"/>
                <a:cs typeface="Calibri" pitchFamily="34" charset="0"/>
              </a:rPr>
              <a:t> e questo spiegherebbe anche la sua azione sull’</a:t>
            </a:r>
            <a:r>
              <a:rPr lang="it-IT" sz="2100" dirty="0" err="1" smtClean="0">
                <a:latin typeface="Calibri" pitchFamily="34" charset="0"/>
                <a:cs typeface="Calibri" pitchFamily="34" charset="0"/>
              </a:rPr>
              <a:t>addiction</a:t>
            </a:r>
            <a:r>
              <a:rPr lang="it-IT" sz="2100" dirty="0" smtClean="0">
                <a:latin typeface="Calibri" pitchFamily="34" charset="0"/>
                <a:cs typeface="Calibri" pitchFamily="34" charset="0"/>
              </a:rPr>
              <a:t>. CART </a:t>
            </a:r>
            <a:r>
              <a:rPr lang="it-IT" sz="2100" dirty="0">
                <a:latin typeface="Calibri" pitchFamily="34" charset="0"/>
                <a:cs typeface="Calibri" pitchFamily="34" charset="0"/>
              </a:rPr>
              <a:t>interagisce con NPY e  leptina. </a:t>
            </a:r>
            <a:endParaRPr lang="it-IT" sz="2100" dirty="0" smtClean="0">
              <a:latin typeface="Calibri" pitchFamily="34" charset="0"/>
              <a:cs typeface="Calibri" pitchFamily="34" charset="0"/>
            </a:endParaRPr>
          </a:p>
          <a:p>
            <a:pPr marL="0" indent="0" algn="just">
              <a:buFont typeface="Wingdings" panose="05000000000000000000" pitchFamily="2" charset="2"/>
              <a:buNone/>
            </a:pPr>
            <a:r>
              <a:rPr lang="it-IT" sz="2100" dirty="0" smtClean="0">
                <a:latin typeface="Calibri" pitchFamily="34" charset="0"/>
                <a:cs typeface="Calibri" pitchFamily="34" charset="0"/>
              </a:rPr>
              <a:t>E’ implicato in una serie di processi fisiologici quali : nutrizione, rimodellamento osseo, regolazione endocrina, stress ed ansia e nel sistema di </a:t>
            </a:r>
            <a:r>
              <a:rPr lang="it-IT" sz="2100" dirty="0" err="1" smtClean="0">
                <a:latin typeface="Calibri" pitchFamily="34" charset="0"/>
                <a:cs typeface="Calibri" pitchFamily="34" charset="0"/>
              </a:rPr>
              <a:t>reward</a:t>
            </a:r>
            <a:r>
              <a:rPr lang="it-IT" sz="2100" dirty="0" smtClean="0">
                <a:latin typeface="Calibri" pitchFamily="34" charset="0"/>
                <a:cs typeface="Calibri" pitchFamily="34" charset="0"/>
              </a:rPr>
              <a:t> e rinforzo delle sostanze psicotrope.</a:t>
            </a:r>
          </a:p>
          <a:p>
            <a:pPr marL="0" indent="0" algn="just">
              <a:buFont typeface="Wingdings" panose="05000000000000000000" pitchFamily="2" charset="2"/>
              <a:buNone/>
            </a:pPr>
            <a:r>
              <a:rPr lang="it-IT" sz="2100" dirty="0" smtClean="0">
                <a:latin typeface="Calibri" pitchFamily="34" charset="0"/>
                <a:cs typeface="Calibri" pitchFamily="34" charset="0"/>
              </a:rPr>
              <a:t>Studi hanno dimostrato che nei topi e nei ratti, la </a:t>
            </a:r>
            <a:r>
              <a:rPr lang="it-IT" sz="2100" b="1" dirty="0" smtClean="0">
                <a:latin typeface="Calibri" pitchFamily="34" charset="0"/>
                <a:cs typeface="Calibri" pitchFamily="34" charset="0"/>
              </a:rPr>
              <a:t>somministrazione centrale </a:t>
            </a:r>
            <a:r>
              <a:rPr lang="it-IT" sz="2100" b="1" dirty="0" err="1" smtClean="0">
                <a:latin typeface="Calibri" pitchFamily="34" charset="0"/>
                <a:cs typeface="Calibri" pitchFamily="34" charset="0"/>
              </a:rPr>
              <a:t>intracerebroventricolare</a:t>
            </a:r>
            <a:r>
              <a:rPr lang="it-IT" sz="2100" b="1" dirty="0" smtClean="0">
                <a:latin typeface="Calibri" pitchFamily="34" charset="0"/>
                <a:cs typeface="Calibri" pitchFamily="34" charset="0"/>
              </a:rPr>
              <a:t> (</a:t>
            </a:r>
            <a:r>
              <a:rPr lang="it-IT" sz="2100" b="1" dirty="0" err="1" smtClean="0">
                <a:latin typeface="Calibri" pitchFamily="34" charset="0"/>
                <a:cs typeface="Calibri" pitchFamily="34" charset="0"/>
              </a:rPr>
              <a:t>icv</a:t>
            </a:r>
            <a:r>
              <a:rPr lang="it-IT" sz="2100" b="1" dirty="0" smtClean="0">
                <a:latin typeface="Calibri" pitchFamily="34" charset="0"/>
                <a:cs typeface="Calibri" pitchFamily="34" charset="0"/>
              </a:rPr>
              <a:t>) </a:t>
            </a:r>
            <a:r>
              <a:rPr lang="it-IT" sz="2100" dirty="0" smtClean="0">
                <a:latin typeface="Calibri" pitchFamily="34" charset="0"/>
                <a:cs typeface="Calibri" pitchFamily="34" charset="0"/>
              </a:rPr>
              <a:t>di CART </a:t>
            </a:r>
            <a:r>
              <a:rPr lang="it-IT" sz="2100" b="1" dirty="0" smtClean="0">
                <a:latin typeface="Calibri" pitchFamily="34" charset="0"/>
                <a:cs typeface="Calibri" pitchFamily="34" charset="0"/>
              </a:rPr>
              <a:t>riduce </a:t>
            </a:r>
            <a:r>
              <a:rPr lang="it-IT" sz="2100" dirty="0" smtClean="0">
                <a:latin typeface="Calibri" pitchFamily="34" charset="0"/>
                <a:cs typeface="Calibri" pitchFamily="34" charset="0"/>
              </a:rPr>
              <a:t>l'assunzione di cibo, mentre la somministrazione di CART direttamente nel </a:t>
            </a:r>
            <a:r>
              <a:rPr lang="it-IT" sz="2100" b="1" dirty="0" smtClean="0">
                <a:latin typeface="Calibri" pitchFamily="34" charset="0"/>
                <a:cs typeface="Calibri" pitchFamily="34" charset="0"/>
              </a:rPr>
              <a:t>ARC aumenta</a:t>
            </a:r>
            <a:r>
              <a:rPr lang="it-IT" sz="21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it-IT" sz="2100" b="1" dirty="0" smtClean="0">
                <a:latin typeface="Calibri" pitchFamily="34" charset="0"/>
                <a:cs typeface="Calibri" pitchFamily="34" charset="0"/>
              </a:rPr>
              <a:t>l'assunzione di cibo.</a:t>
            </a:r>
          </a:p>
          <a:p>
            <a:pPr marL="0" indent="0" algn="just">
              <a:buFont typeface="Wingdings" panose="05000000000000000000" pitchFamily="2" charset="2"/>
              <a:buNone/>
            </a:pPr>
            <a:r>
              <a:rPr lang="it-IT" sz="2100" dirty="0" smtClean="0">
                <a:latin typeface="Calibri" pitchFamily="34" charset="0"/>
                <a:cs typeface="Calibri" pitchFamily="34" charset="0"/>
              </a:rPr>
              <a:t>Il ruolo di CART nella regolazione di assunzione di cibo è ancora poco chiaro. Questi dati potrebbero suggerire l’esistenza di due diversi circuiti ipotalamici di CART, uno </a:t>
            </a:r>
            <a:r>
              <a:rPr lang="it-IT" sz="2100" dirty="0" err="1" smtClean="0">
                <a:latin typeface="Calibri" pitchFamily="34" charset="0"/>
                <a:cs typeface="Calibri" pitchFamily="34" charset="0"/>
              </a:rPr>
              <a:t>oressigenico</a:t>
            </a:r>
            <a:r>
              <a:rPr lang="it-IT" sz="2100" dirty="0" smtClean="0">
                <a:latin typeface="Calibri" pitchFamily="34" charset="0"/>
                <a:cs typeface="Calibri" pitchFamily="34" charset="0"/>
              </a:rPr>
              <a:t> e l’altro </a:t>
            </a:r>
            <a:r>
              <a:rPr lang="it-IT" sz="2100" dirty="0" err="1" smtClean="0">
                <a:latin typeface="Calibri" pitchFamily="34" charset="0"/>
                <a:cs typeface="Calibri" pitchFamily="34" charset="0"/>
              </a:rPr>
              <a:t>anoressigenico</a:t>
            </a:r>
            <a:r>
              <a:rPr lang="it-IT" sz="21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endParaRPr lang="it-IT" dirty="0"/>
          </a:p>
        </p:txBody>
      </p:sp>
      <p:sp>
        <p:nvSpPr>
          <p:cNvPr id="3" name="Titolo 1"/>
          <p:cNvSpPr txBox="1">
            <a:spLocks/>
          </p:cNvSpPr>
          <p:nvPr/>
        </p:nvSpPr>
        <p:spPr>
          <a:xfrm>
            <a:off x="350278" y="554569"/>
            <a:ext cx="8441831" cy="75614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it-IT" altLang="it-IT" sz="3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CART</a:t>
            </a:r>
            <a:endParaRPr lang="it-IT" sz="36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96711" y="690880"/>
            <a:ext cx="5226379" cy="174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9961" y="2915920"/>
            <a:ext cx="5017079" cy="2268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08181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2"/>
          <p:cNvSpPr txBox="1">
            <a:spLocks/>
          </p:cNvSpPr>
          <p:nvPr/>
        </p:nvSpPr>
        <p:spPr>
          <a:xfrm>
            <a:off x="350279" y="1310709"/>
            <a:ext cx="10785254" cy="4625142"/>
          </a:xfrm>
          <a:prstGeom prst="rect">
            <a:avLst/>
          </a:prstGeom>
        </p:spPr>
        <p:txBody>
          <a:bodyPr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 typeface="Wingdings 3" pitchFamily="18" charset="2"/>
              <a:buNone/>
            </a:pPr>
            <a:endParaRPr lang="it-IT" altLang="it-IT" sz="1800" dirty="0" smtClean="0"/>
          </a:p>
        </p:txBody>
      </p:sp>
      <p:sp>
        <p:nvSpPr>
          <p:cNvPr id="3" name="Titolo 1"/>
          <p:cNvSpPr txBox="1">
            <a:spLocks/>
          </p:cNvSpPr>
          <p:nvPr/>
        </p:nvSpPr>
        <p:spPr>
          <a:xfrm>
            <a:off x="350278" y="554569"/>
            <a:ext cx="8441831" cy="75614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it-IT" altLang="it-IT" sz="36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Food</a:t>
            </a:r>
            <a:r>
              <a:rPr lang="it-IT" altLang="it-IT" sz="3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it-IT" altLang="it-IT" sz="36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Reward</a:t>
            </a:r>
            <a:endParaRPr lang="it-IT" sz="36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350277" y="1279713"/>
            <a:ext cx="701572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0"/>
              </a:spcBef>
            </a:pPr>
            <a:r>
              <a:rPr lang="it-IT" altLang="it-IT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Lo stimolo della sazietà è anche modificato dal sistema dei </a:t>
            </a:r>
            <a:r>
              <a:rPr lang="it-IT" altLang="it-IT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food</a:t>
            </a:r>
            <a:r>
              <a:rPr lang="it-IT" altLang="it-IT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it-IT" altLang="it-IT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reward</a:t>
            </a:r>
            <a:r>
              <a:rPr lang="it-IT" altLang="it-IT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. Si definisce </a:t>
            </a:r>
            <a:r>
              <a:rPr lang="it-IT" altLang="it-IT" b="1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food</a:t>
            </a:r>
            <a:r>
              <a:rPr lang="it-IT" altLang="it-IT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it-IT" altLang="it-IT" b="1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reward</a:t>
            </a:r>
            <a:r>
              <a:rPr lang="it-IT" altLang="it-IT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un sistema in cui ogni stimolo, oggetto, situazione ha la potenzialità di determinare il desiderio e l’assunzione di cibo.</a:t>
            </a:r>
          </a:p>
          <a:p>
            <a:pPr lvl="0">
              <a:spcBef>
                <a:spcPct val="0"/>
              </a:spcBef>
            </a:pPr>
            <a:endParaRPr lang="it-IT" altLang="it-IT" b="1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lvl="0" algn="just">
              <a:spcBef>
                <a:spcPct val="0"/>
              </a:spcBef>
            </a:pPr>
            <a:r>
              <a:rPr lang="it-IT" altLang="it-IT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Il </a:t>
            </a:r>
            <a:r>
              <a:rPr lang="it-IT" altLang="it-IT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reward</a:t>
            </a:r>
            <a:r>
              <a:rPr lang="it-IT" altLang="it-IT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it-IT" altLang="it-IT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system</a:t>
            </a:r>
            <a:r>
              <a:rPr lang="it-IT" altLang="it-IT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è un insieme di strutture cerebrali e di vie neuronali che sono responsabili della relazione del </a:t>
            </a:r>
            <a:r>
              <a:rPr lang="it-IT" altLang="it-IT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reward</a:t>
            </a:r>
            <a:r>
              <a:rPr lang="it-IT" altLang="it-IT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con gli effetti cognitivi, di apprendimento, desiderativi, in particolare per emozioni di piacere </a:t>
            </a:r>
            <a:r>
              <a:rPr lang="it-IT" altLang="it-IT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it-IT" altLang="it-IT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it-IT" altLang="it-IT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it-IT" altLang="it-IT" b="1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haedonic</a:t>
            </a:r>
            <a:r>
              <a:rPr lang="it-IT" altLang="it-IT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it-IT" altLang="it-IT" b="1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liking</a:t>
            </a:r>
            <a:r>
              <a:rPr lang="it-IT" altLang="it-IT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) e per il bisogno di esso </a:t>
            </a:r>
            <a:r>
              <a:rPr lang="it-IT" altLang="it-IT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it-IT" altLang="it-IT" b="1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craving</a:t>
            </a:r>
            <a:r>
              <a:rPr lang="it-IT" altLang="it-IT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).</a:t>
            </a:r>
          </a:p>
          <a:p>
            <a:pPr lvl="0">
              <a:spcBef>
                <a:spcPct val="0"/>
              </a:spcBef>
            </a:pPr>
            <a:endParaRPr lang="it-IT" altLang="it-IT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lvl="0" algn="just">
              <a:spcBef>
                <a:spcPct val="0"/>
              </a:spcBef>
            </a:pPr>
            <a:r>
              <a:rPr lang="it-IT" altLang="it-IT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Le strutture cerebrali che compongono il sistema di ricompensa sono all'interno del </a:t>
            </a:r>
            <a:r>
              <a:rPr lang="it-IT" altLang="it-IT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circuito corteccia-gangli </a:t>
            </a:r>
            <a:r>
              <a:rPr lang="it-IT" altLang="it-IT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basali-talamo</a:t>
            </a:r>
            <a:r>
              <a:rPr lang="it-IT" altLang="it-IT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; </a:t>
            </a:r>
            <a:r>
              <a:rPr lang="it-IT" altLang="it-IT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i gangli </a:t>
            </a:r>
            <a:r>
              <a:rPr lang="it-IT" altLang="it-IT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della base intervengono nell'attività di </a:t>
            </a:r>
            <a:r>
              <a:rPr lang="it-IT" altLang="it-IT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loop</a:t>
            </a:r>
            <a:r>
              <a:rPr lang="it-IT" altLang="it-IT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all'interno del sistema </a:t>
            </a:r>
            <a:r>
              <a:rPr lang="it-IT" altLang="it-IT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di  ricompensa. </a:t>
            </a:r>
          </a:p>
          <a:p>
            <a:pPr lvl="0" algn="just">
              <a:spcBef>
                <a:spcPct val="0"/>
              </a:spcBef>
            </a:pPr>
            <a:r>
              <a:rPr lang="it-IT" altLang="it-IT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Nell’ambito </a:t>
            </a:r>
            <a:r>
              <a:rPr lang="it-IT" altLang="it-IT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del sistema limbico il </a:t>
            </a:r>
            <a:r>
              <a:rPr lang="it-IT" altLang="it-IT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nucleus</a:t>
            </a:r>
            <a:r>
              <a:rPr lang="it-IT" altLang="it-IT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it-IT" altLang="it-IT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accumbens</a:t>
            </a:r>
            <a:r>
              <a:rPr lang="it-IT" altLang="it-IT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(</a:t>
            </a:r>
            <a:r>
              <a:rPr lang="it-IT" altLang="it-IT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Nacc</a:t>
            </a:r>
            <a:r>
              <a:rPr lang="it-IT" altLang="it-IT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) svolge una funzione importante ed è di </a:t>
            </a:r>
            <a:r>
              <a:rPr lang="it-IT" altLang="it-IT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interesse </a:t>
            </a:r>
            <a:r>
              <a:rPr lang="it-IT" altLang="it-IT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nell’azione dei farmaci </a:t>
            </a:r>
            <a:r>
              <a:rPr lang="it-IT" altLang="it-IT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antiobesità.</a:t>
            </a:r>
            <a:endParaRPr lang="it-IT" altLang="it-IT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46073" y="1795780"/>
            <a:ext cx="3371850" cy="335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0530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/>
          </p:cNvSpPr>
          <p:nvPr/>
        </p:nvSpPr>
        <p:spPr>
          <a:xfrm>
            <a:off x="340962" y="554571"/>
            <a:ext cx="10073899" cy="59230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it-IT" sz="3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Le </a:t>
            </a:r>
            <a:r>
              <a:rPr lang="it-IT" sz="36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incretine</a:t>
            </a:r>
            <a:endParaRPr lang="it-IT" sz="36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0" name="Rettangolo arrotondato 9"/>
          <p:cNvSpPr/>
          <p:nvPr/>
        </p:nvSpPr>
        <p:spPr>
          <a:xfrm>
            <a:off x="579120" y="1259840"/>
            <a:ext cx="6715760" cy="1940560"/>
          </a:xfrm>
          <a:prstGeom prst="round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802640" y="1463655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it-IT" sz="2400" b="1" dirty="0" smtClean="0">
                <a:solidFill>
                  <a:schemeClr val="bg1"/>
                </a:solidFill>
              </a:rPr>
              <a:t>GLP-1</a:t>
            </a:r>
          </a:p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it-IT" sz="2400" dirty="0" err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Glucagon-like</a:t>
            </a:r>
            <a:r>
              <a:rPr lang="it-IT" sz="2400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it-IT" sz="2400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peptide </a:t>
            </a:r>
            <a:r>
              <a:rPr lang="it-IT" sz="2400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1</a:t>
            </a:r>
            <a:endParaRPr lang="it-IT" sz="2400" dirty="0" smtClean="0">
              <a:solidFill>
                <a:schemeClr val="bg1"/>
              </a:solidFill>
            </a:endParaRPr>
          </a:p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it-IT" sz="2400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prodotto </a:t>
            </a:r>
            <a:r>
              <a:rPr lang="it-IT" sz="2400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dalle cellule L dell’ileo /colon </a:t>
            </a:r>
            <a:endParaRPr lang="it-IT" sz="2400" dirty="0">
              <a:solidFill>
                <a:schemeClr val="bg1"/>
              </a:solidFill>
            </a:endParaRPr>
          </a:p>
        </p:txBody>
      </p:sp>
      <p:sp>
        <p:nvSpPr>
          <p:cNvPr id="13" name="Rettangolo arrotondato 12"/>
          <p:cNvSpPr/>
          <p:nvPr/>
        </p:nvSpPr>
        <p:spPr>
          <a:xfrm>
            <a:off x="680720" y="3525520"/>
            <a:ext cx="6715760" cy="1940560"/>
          </a:xfrm>
          <a:prstGeom prst="roundRect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/>
          <p:cNvSpPr/>
          <p:nvPr/>
        </p:nvSpPr>
        <p:spPr>
          <a:xfrm>
            <a:off x="762000" y="3709015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it-IT" sz="24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GIP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it-IT" sz="2400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it-IT" sz="2400" dirty="0" err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Gastric</a:t>
            </a:r>
            <a:r>
              <a:rPr lang="it-IT" sz="2400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it-IT" sz="2400" dirty="0" err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inhibitory</a:t>
            </a:r>
            <a:r>
              <a:rPr lang="it-IT" sz="2400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peptide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it-IT" sz="2400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prodotto dalle cellule K del duodeno</a:t>
            </a:r>
          </a:p>
        </p:txBody>
      </p:sp>
    </p:spTree>
    <p:extLst>
      <p:ext uri="{BB962C8B-B14F-4D97-AF65-F5344CB8AC3E}">
        <p14:creationId xmlns:p14="http://schemas.microsoft.com/office/powerpoint/2010/main" xmlns="" val="415308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/>
          </p:cNvSpPr>
          <p:nvPr/>
        </p:nvSpPr>
        <p:spPr>
          <a:xfrm>
            <a:off x="340962" y="554571"/>
            <a:ext cx="10073899" cy="59230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it-IT" sz="3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Le </a:t>
            </a:r>
            <a:r>
              <a:rPr lang="it-IT" sz="36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incretine</a:t>
            </a:r>
            <a:r>
              <a:rPr lang="it-IT" sz="3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: GLP-1</a:t>
            </a:r>
            <a:endParaRPr lang="it-IT" sz="36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340962" y="1277945"/>
            <a:ext cx="7746398" cy="45345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1200"/>
              </a:spcBef>
              <a:spcAft>
                <a:spcPts val="200"/>
              </a:spcAft>
              <a:buClr>
                <a:srgbClr val="4A66AC"/>
              </a:buClr>
              <a:buSzPct val="100000"/>
            </a:pPr>
            <a:r>
              <a:rPr lang="it-IT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l </a:t>
            </a:r>
            <a:r>
              <a:rPr lang="it-IT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GLP-1 deriva dalla scissione enzimatica del </a:t>
            </a:r>
            <a:r>
              <a:rPr lang="it-IT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preproglucagone</a:t>
            </a:r>
            <a:r>
              <a:rPr lang="it-IT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. E’ secreto dalle L cellule del tratto gastrointestinale  proporzionalmente alle calorie ingerite, in particolare quelle derivanti dal glucosio.</a:t>
            </a:r>
          </a:p>
          <a:p>
            <a:pPr lvl="0" algn="just">
              <a:spcBef>
                <a:spcPts val="1200"/>
              </a:spcBef>
              <a:spcAft>
                <a:spcPts val="200"/>
              </a:spcAft>
              <a:buClr>
                <a:srgbClr val="4A66AC"/>
              </a:buClr>
              <a:buSzPct val="100000"/>
            </a:pPr>
            <a:r>
              <a:rPr lang="it-IT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Gli studi hanno dimostrato che il GLP-1,dopo pasto, ha una risposta </a:t>
            </a:r>
            <a:r>
              <a:rPr lang="it-IT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bifasica:</a:t>
            </a:r>
          </a:p>
          <a:p>
            <a:pPr marL="285750" lvl="0" indent="-285750" algn="just">
              <a:spcBef>
                <a:spcPts val="1200"/>
              </a:spcBef>
              <a:spcAft>
                <a:spcPts val="200"/>
              </a:spcAft>
              <a:buClr>
                <a:srgbClr val="4A66AC"/>
              </a:buClr>
              <a:buSzPct val="100000"/>
              <a:buFont typeface="Wingdings" panose="05000000000000000000" pitchFamily="2" charset="2"/>
              <a:buChar char="§"/>
            </a:pPr>
            <a:r>
              <a:rPr lang="it-IT" sz="1600" dirty="0">
                <a:latin typeface="Calibri" pitchFamily="34" charset="0"/>
                <a:ea typeface="Calibri" pitchFamily="34" charset="0"/>
                <a:cs typeface="Calibri" pitchFamily="34" charset="0"/>
              </a:rPr>
              <a:t>Come </a:t>
            </a:r>
            <a:r>
              <a:rPr lang="it-IT" sz="16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PYY, </a:t>
            </a:r>
            <a:r>
              <a:rPr lang="it-IT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i</a:t>
            </a:r>
            <a:r>
              <a:rPr lang="it-IT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l </a:t>
            </a:r>
            <a:r>
              <a:rPr lang="it-IT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primo picco avviene prima che i nutrienti entrino nell’intestino </a:t>
            </a:r>
            <a:r>
              <a:rPr lang="it-IT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distale. La </a:t>
            </a:r>
            <a:r>
              <a:rPr lang="it-IT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sua concentrazione aumenta dopo un pasto ad alto contenuto di carboidrati. </a:t>
            </a:r>
          </a:p>
          <a:p>
            <a:pPr marL="285750" lvl="0" indent="-285750" algn="just">
              <a:spcBef>
                <a:spcPts val="1200"/>
              </a:spcBef>
              <a:spcAft>
                <a:spcPts val="200"/>
              </a:spcAft>
              <a:buClr>
                <a:srgbClr val="4A66AC"/>
              </a:buClr>
              <a:buSzPct val="100000"/>
              <a:buFont typeface="Wingdings" panose="05000000000000000000" pitchFamily="2" charset="2"/>
              <a:buChar char="§"/>
            </a:pPr>
            <a:r>
              <a:rPr lang="it-IT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Il secondo picco sembra  essere innescato dall’assorbimento nel lume intestinale degli acidi grassi liberi, attraverso l’attivazione dei recettori GPR40, GPR119  e GPR120 accoppiati alle G proteine. </a:t>
            </a:r>
          </a:p>
          <a:p>
            <a:pPr lvl="0" algn="just">
              <a:spcBef>
                <a:spcPts val="1200"/>
              </a:spcBef>
              <a:spcAft>
                <a:spcPts val="200"/>
              </a:spcAft>
              <a:buClr>
                <a:srgbClr val="4A66AC"/>
              </a:buClr>
              <a:buSzPct val="100000"/>
            </a:pPr>
            <a:r>
              <a:rPr lang="it-IT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I recettori attivi del GLP-1 compongono la famiglia GPCR presenti a livello del SNC nell’ ipotalamo: </a:t>
            </a:r>
            <a:r>
              <a:rPr lang="it-IT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ARC, nucleo </a:t>
            </a:r>
            <a:r>
              <a:rPr lang="it-IT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ventrale </a:t>
            </a:r>
            <a:r>
              <a:rPr lang="it-IT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paramediano</a:t>
            </a:r>
            <a:r>
              <a:rPr lang="it-IT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in alcune parti del nucleo del tratto </a:t>
            </a:r>
            <a:r>
              <a:rPr lang="it-IT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solitario (NTS), nell’area </a:t>
            </a:r>
            <a:r>
              <a:rPr lang="it-IT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postrema (AP</a:t>
            </a:r>
            <a:r>
              <a:rPr lang="it-IT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), </a:t>
            </a:r>
            <a:r>
              <a:rPr lang="it-IT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nel  tronco cerebrale. Il </a:t>
            </a:r>
            <a:r>
              <a:rPr lang="it-IT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recettore attivo </a:t>
            </a:r>
            <a:r>
              <a:rPr lang="it-IT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è il </a:t>
            </a:r>
            <a:r>
              <a:rPr lang="it-IT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GLP1R</a:t>
            </a:r>
            <a:r>
              <a:rPr lang="it-IT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. Tutte </a:t>
            </a:r>
            <a:r>
              <a:rPr lang="it-IT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questi siti sono coinvolti nell’attività del GLP1 e sono interessati dall’azione agonista dei farmaci antiobesità.</a:t>
            </a:r>
          </a:p>
        </p:txBody>
      </p:sp>
      <p:pic>
        <p:nvPicPr>
          <p:cNvPr id="19462" name="Picture 6" descr="GLP-1 Formula | TC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63255" y="1910080"/>
            <a:ext cx="3484879" cy="34848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5308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/>
          </p:cNvSpPr>
          <p:nvPr/>
        </p:nvSpPr>
        <p:spPr>
          <a:xfrm>
            <a:off x="340962" y="554571"/>
            <a:ext cx="10073899" cy="59230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it-IT" sz="3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Le </a:t>
            </a:r>
            <a:r>
              <a:rPr lang="it-IT" sz="36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incretine</a:t>
            </a:r>
            <a:r>
              <a:rPr lang="it-IT" sz="3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: GIP</a:t>
            </a:r>
            <a:endParaRPr lang="it-IT" sz="36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339567" y="1282021"/>
            <a:ext cx="5654833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L’azione</a:t>
            </a:r>
            <a:r>
              <a:rPr lang="en-US" dirty="0" smtClean="0"/>
              <a:t> del GIP </a:t>
            </a:r>
            <a:r>
              <a:rPr lang="en-US" dirty="0" err="1" smtClean="0"/>
              <a:t>sul</a:t>
            </a:r>
            <a:r>
              <a:rPr lang="en-US" dirty="0" smtClean="0"/>
              <a:t> </a:t>
            </a:r>
            <a:r>
              <a:rPr lang="en-US" dirty="0" err="1" smtClean="0"/>
              <a:t>metabolismo</a:t>
            </a:r>
            <a:r>
              <a:rPr lang="en-US" dirty="0" smtClean="0"/>
              <a:t> </a:t>
            </a:r>
            <a:r>
              <a:rPr lang="en-US" dirty="0" err="1" smtClean="0"/>
              <a:t>glucidico</a:t>
            </a:r>
            <a:r>
              <a:rPr lang="en-US" dirty="0" smtClean="0"/>
              <a:t> è ben nota, la </a:t>
            </a:r>
            <a:r>
              <a:rPr lang="en-US" dirty="0" err="1" smtClean="0"/>
              <a:t>sua</a:t>
            </a:r>
            <a:r>
              <a:rPr lang="en-US" dirty="0" smtClean="0"/>
              <a:t> </a:t>
            </a:r>
            <a:r>
              <a:rPr lang="en-US" dirty="0" err="1" smtClean="0"/>
              <a:t>azione</a:t>
            </a:r>
            <a:r>
              <a:rPr lang="en-US" dirty="0" smtClean="0"/>
              <a:t> </a:t>
            </a:r>
            <a:r>
              <a:rPr lang="en-US" dirty="0" err="1" smtClean="0"/>
              <a:t>sul</a:t>
            </a:r>
            <a:r>
              <a:rPr lang="en-US" dirty="0" smtClean="0"/>
              <a:t> </a:t>
            </a:r>
            <a:r>
              <a:rPr lang="en-US" dirty="0" err="1" smtClean="0"/>
              <a:t>circuito</a:t>
            </a:r>
            <a:r>
              <a:rPr lang="en-US" dirty="0" smtClean="0"/>
              <a:t> fame-</a:t>
            </a:r>
            <a:r>
              <a:rPr lang="en-US" dirty="0" err="1" smtClean="0"/>
              <a:t>sazietà</a:t>
            </a:r>
            <a:r>
              <a:rPr lang="en-US" dirty="0" smtClean="0"/>
              <a:t> è </a:t>
            </a:r>
            <a:r>
              <a:rPr lang="en-US" dirty="0" err="1" smtClean="0"/>
              <a:t>ancora</a:t>
            </a:r>
            <a:r>
              <a:rPr lang="en-US" dirty="0" smtClean="0"/>
              <a:t> </a:t>
            </a:r>
            <a:r>
              <a:rPr lang="en-US" dirty="0" err="1" smtClean="0"/>
              <a:t>oggetto</a:t>
            </a:r>
            <a:r>
              <a:rPr lang="en-US" dirty="0" smtClean="0"/>
              <a:t> di </a:t>
            </a:r>
            <a:r>
              <a:rPr lang="en-US" dirty="0" err="1" smtClean="0"/>
              <a:t>studi</a:t>
            </a:r>
            <a:r>
              <a:rPr lang="en-US" dirty="0" smtClean="0"/>
              <a:t> </a:t>
            </a:r>
            <a:r>
              <a:rPr lang="en-US" dirty="0" err="1" smtClean="0"/>
              <a:t>anche</a:t>
            </a:r>
            <a:r>
              <a:rPr lang="en-US" dirty="0" smtClean="0"/>
              <a:t> in </a:t>
            </a:r>
            <a:r>
              <a:rPr lang="en-US" dirty="0" err="1" smtClean="0"/>
              <a:t>relazione</a:t>
            </a:r>
            <a:r>
              <a:rPr lang="en-US" dirty="0" smtClean="0"/>
              <a:t> </a:t>
            </a:r>
            <a:r>
              <a:rPr lang="en-US" dirty="0" err="1" smtClean="0"/>
              <a:t>alla</a:t>
            </a:r>
            <a:r>
              <a:rPr lang="en-US" dirty="0" smtClean="0"/>
              <a:t> </a:t>
            </a:r>
            <a:r>
              <a:rPr lang="en-US" dirty="0" err="1" smtClean="0"/>
              <a:t>differente</a:t>
            </a:r>
            <a:r>
              <a:rPr lang="en-US" dirty="0" smtClean="0"/>
              <a:t> </a:t>
            </a:r>
            <a:r>
              <a:rPr lang="en-US" dirty="0" err="1" smtClean="0"/>
              <a:t>risposta</a:t>
            </a:r>
            <a:r>
              <a:rPr lang="en-US" dirty="0" smtClean="0"/>
              <a:t>. </a:t>
            </a:r>
          </a:p>
          <a:p>
            <a:endParaRPr lang="en-US" dirty="0"/>
          </a:p>
          <a:p>
            <a:r>
              <a:rPr lang="en-US" dirty="0" smtClean="0"/>
              <a:t>La </a:t>
            </a:r>
            <a:r>
              <a:rPr lang="en-US" dirty="0" err="1" smtClean="0"/>
              <a:t>frazione</a:t>
            </a:r>
            <a:r>
              <a:rPr lang="en-US" dirty="0" smtClean="0"/>
              <a:t> </a:t>
            </a:r>
            <a:r>
              <a:rPr lang="en-US" dirty="0" err="1" smtClean="0"/>
              <a:t>attiva</a:t>
            </a:r>
            <a:r>
              <a:rPr lang="en-US" dirty="0" smtClean="0"/>
              <a:t> è </a:t>
            </a:r>
            <a:r>
              <a:rPr lang="en-US" dirty="0" err="1" smtClean="0"/>
              <a:t>GIPr</a:t>
            </a:r>
            <a:r>
              <a:rPr lang="en-US" dirty="0" smtClean="0"/>
              <a:t> </a:t>
            </a:r>
            <a:r>
              <a:rPr lang="en-US" dirty="0" err="1" smtClean="0"/>
              <a:t>presente</a:t>
            </a:r>
            <a:r>
              <a:rPr lang="en-US" dirty="0" smtClean="0"/>
              <a:t> </a:t>
            </a:r>
            <a:r>
              <a:rPr lang="en-US" dirty="0" err="1" smtClean="0"/>
              <a:t>nell’ipotalamo</a:t>
            </a:r>
            <a:r>
              <a:rPr lang="en-US" dirty="0" smtClean="0"/>
              <a:t> </a:t>
            </a:r>
            <a:r>
              <a:rPr lang="en-US" dirty="0" err="1" smtClean="0"/>
              <a:t>nel</a:t>
            </a:r>
            <a:r>
              <a:rPr lang="en-US" dirty="0" smtClean="0"/>
              <a:t> ARC, </a:t>
            </a:r>
            <a:r>
              <a:rPr lang="en-US" dirty="0" err="1" smtClean="0"/>
              <a:t>nel</a:t>
            </a:r>
            <a:r>
              <a:rPr lang="en-US" dirty="0" smtClean="0"/>
              <a:t> </a:t>
            </a:r>
            <a:r>
              <a:rPr lang="en-US" dirty="0" err="1" smtClean="0"/>
              <a:t>nucleo</a:t>
            </a:r>
            <a:r>
              <a:rPr lang="en-US" dirty="0" smtClean="0"/>
              <a:t> </a:t>
            </a:r>
            <a:r>
              <a:rPr lang="en-US" dirty="0" err="1" smtClean="0"/>
              <a:t>dorsomediale</a:t>
            </a:r>
            <a:r>
              <a:rPr lang="en-US" dirty="0" smtClean="0"/>
              <a:t> e </a:t>
            </a:r>
            <a:r>
              <a:rPr lang="en-US" dirty="0" err="1" smtClean="0"/>
              <a:t>paraventricolare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Sembra</a:t>
            </a:r>
            <a:r>
              <a:rPr lang="en-US" dirty="0" smtClean="0"/>
              <a:t> </a:t>
            </a:r>
            <a:r>
              <a:rPr lang="en-US" dirty="0" err="1" smtClean="0"/>
              <a:t>che</a:t>
            </a:r>
            <a:r>
              <a:rPr lang="en-US" dirty="0" smtClean="0"/>
              <a:t> </a:t>
            </a:r>
            <a:r>
              <a:rPr lang="en-US" dirty="0" err="1" smtClean="0"/>
              <a:t>l’azione</a:t>
            </a:r>
            <a:r>
              <a:rPr lang="en-US" dirty="0" smtClean="0"/>
              <a:t> </a:t>
            </a:r>
            <a:r>
              <a:rPr lang="en-US" dirty="0" err="1" smtClean="0"/>
              <a:t>anoressizzante</a:t>
            </a:r>
            <a:r>
              <a:rPr lang="en-US" dirty="0" smtClean="0"/>
              <a:t> </a:t>
            </a:r>
            <a:r>
              <a:rPr lang="en-US" dirty="0" err="1" smtClean="0"/>
              <a:t>sia</a:t>
            </a:r>
            <a:r>
              <a:rPr lang="en-US" dirty="0" smtClean="0"/>
              <a:t> </a:t>
            </a:r>
            <a:r>
              <a:rPr lang="en-US" dirty="0" err="1" smtClean="0"/>
              <a:t>legata</a:t>
            </a:r>
            <a:r>
              <a:rPr lang="it-IT" dirty="0" smtClean="0"/>
              <a:t> all’attivazione dei neuroni </a:t>
            </a:r>
            <a:r>
              <a:rPr lang="it-IT" dirty="0" err="1" smtClean="0"/>
              <a:t>Gabergici</a:t>
            </a:r>
            <a:r>
              <a:rPr lang="it-IT" dirty="0" smtClean="0"/>
              <a:t> . Anche nel </a:t>
            </a:r>
            <a:r>
              <a:rPr lang="it-IT" dirty="0" err="1" smtClean="0"/>
              <a:t>romboencfalo</a:t>
            </a:r>
            <a:r>
              <a:rPr lang="it-IT" dirty="0" smtClean="0"/>
              <a:t> </a:t>
            </a:r>
            <a:r>
              <a:rPr lang="it-IT" dirty="0" err="1" smtClean="0"/>
              <a:t>GIPr</a:t>
            </a:r>
            <a:r>
              <a:rPr lang="it-IT" dirty="0" smtClean="0"/>
              <a:t> è espresso nell’ AP al livello dei neuroni </a:t>
            </a:r>
            <a:r>
              <a:rPr lang="it-IT" dirty="0" err="1" smtClean="0"/>
              <a:t>gabergici</a:t>
            </a:r>
            <a:r>
              <a:rPr lang="it-IT" dirty="0" smtClean="0"/>
              <a:t> con minori proiezioni sul nucleo del tratto solitario.</a:t>
            </a:r>
          </a:p>
          <a:p>
            <a:endParaRPr lang="it-IT" dirty="0" smtClean="0"/>
          </a:p>
          <a:p>
            <a:r>
              <a:rPr lang="it-IT" dirty="0" smtClean="0"/>
              <a:t>Espressione del </a:t>
            </a:r>
            <a:r>
              <a:rPr lang="it-IT" dirty="0" err="1" smtClean="0"/>
              <a:t>GIPrMRNA</a:t>
            </a:r>
            <a:r>
              <a:rPr lang="it-IT" dirty="0" smtClean="0"/>
              <a:t> è stata scoperta anche in cellule non neuronali ma vascolari come gli </a:t>
            </a:r>
            <a:r>
              <a:rPr lang="it-IT" dirty="0" err="1" smtClean="0"/>
              <a:t>aspericiti</a:t>
            </a:r>
            <a:r>
              <a:rPr lang="it-IT" dirty="0" smtClean="0"/>
              <a:t> che sono interessati nell’azione delle nuove molecole a </a:t>
            </a:r>
            <a:r>
              <a:rPr lang="it-IT" dirty="0" err="1" smtClean="0"/>
              <a:t>trimodulazione</a:t>
            </a:r>
            <a:r>
              <a:rPr lang="it-IT" dirty="0" smtClean="0"/>
              <a:t>.</a:t>
            </a:r>
            <a:r>
              <a:rPr lang="en-US" dirty="0" err="1" smtClean="0"/>
              <a:t>L’associazione</a:t>
            </a:r>
            <a:r>
              <a:rPr lang="en-US" dirty="0" smtClean="0"/>
              <a:t> </a:t>
            </a:r>
            <a:r>
              <a:rPr lang="en-US" dirty="0"/>
              <a:t>con </a:t>
            </a:r>
            <a:r>
              <a:rPr lang="en-US" dirty="0" err="1"/>
              <a:t>il</a:t>
            </a:r>
            <a:r>
              <a:rPr lang="en-US" dirty="0"/>
              <a:t> GLP1R </a:t>
            </a:r>
            <a:r>
              <a:rPr lang="en-US" dirty="0" err="1"/>
              <a:t>determina</a:t>
            </a:r>
            <a:r>
              <a:rPr lang="en-US" dirty="0"/>
              <a:t> un </a:t>
            </a:r>
            <a:r>
              <a:rPr lang="en-US" dirty="0" err="1" smtClean="0"/>
              <a:t>potenziamento</a:t>
            </a:r>
            <a:r>
              <a:rPr lang="en-US" dirty="0" smtClean="0"/>
              <a:t> </a:t>
            </a:r>
            <a:r>
              <a:rPr lang="en-US" dirty="0" err="1"/>
              <a:t>della</a:t>
            </a:r>
            <a:r>
              <a:rPr lang="en-US" dirty="0"/>
              <a:t> </a:t>
            </a:r>
            <a:r>
              <a:rPr lang="en-US" dirty="0" err="1"/>
              <a:t>riduzione</a:t>
            </a:r>
            <a:r>
              <a:rPr lang="en-US" dirty="0"/>
              <a:t> di peso. </a:t>
            </a:r>
            <a:endParaRPr lang="it-IT" dirty="0" smtClean="0"/>
          </a:p>
          <a:p>
            <a:endParaRPr lang="it-IT" dirty="0" smtClean="0"/>
          </a:p>
          <a:p>
            <a:r>
              <a:rPr lang="it-IT" dirty="0" smtClean="0"/>
              <a:t> </a:t>
            </a:r>
            <a:endParaRPr lang="it-IT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03321" y="3657600"/>
            <a:ext cx="4510277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9589" y="1025148"/>
            <a:ext cx="4105989" cy="190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99288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968" y="2333182"/>
            <a:ext cx="5422392" cy="1543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72381" y="286833"/>
            <a:ext cx="6146732" cy="5625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749777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83680" y="3788826"/>
            <a:ext cx="5466080" cy="2278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04000" y="256997"/>
            <a:ext cx="5171440" cy="2113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94632" y="2458720"/>
            <a:ext cx="5251928" cy="1249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" name="Diagramma 4"/>
          <p:cNvGraphicFramePr/>
          <p:nvPr/>
        </p:nvGraphicFramePr>
        <p:xfrm>
          <a:off x="-314960" y="518160"/>
          <a:ext cx="7386320" cy="50816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xmlns="" val="2861829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42546" y="1163479"/>
            <a:ext cx="10137882" cy="4385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err="1" smtClean="0"/>
              <a:t>L’assunzione</a:t>
            </a:r>
            <a:r>
              <a:rPr lang="en-US" dirty="0" smtClean="0"/>
              <a:t> di </a:t>
            </a:r>
            <a:r>
              <a:rPr lang="en-US" dirty="0" err="1" smtClean="0"/>
              <a:t>cibo</a:t>
            </a:r>
            <a:r>
              <a:rPr lang="en-US" dirty="0" smtClean="0"/>
              <a:t> </a:t>
            </a:r>
            <a:r>
              <a:rPr lang="en-US" dirty="0" smtClean="0"/>
              <a:t>è </a:t>
            </a:r>
            <a:r>
              <a:rPr lang="en-US" dirty="0" err="1" smtClean="0"/>
              <a:t>costituita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:</a:t>
            </a:r>
            <a:r>
              <a:rPr lang="en-US" dirty="0" smtClean="0"/>
              <a:t> </a:t>
            </a:r>
            <a:endParaRPr lang="en-US" dirty="0" smtClean="0"/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 smtClean="0"/>
              <a:t> </a:t>
            </a:r>
            <a:r>
              <a:rPr lang="en-US" dirty="0" err="1" smtClean="0"/>
              <a:t>l’inizio</a:t>
            </a:r>
            <a:endParaRPr lang="en-US" dirty="0" smtClean="0"/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 smtClean="0"/>
              <a:t> la fine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 smtClean="0"/>
              <a:t> la </a:t>
            </a:r>
            <a:r>
              <a:rPr lang="en-US" dirty="0" err="1" smtClean="0"/>
              <a:t>quantità</a:t>
            </a:r>
            <a:r>
              <a:rPr lang="en-US" dirty="0" smtClean="0"/>
              <a:t> e la </a:t>
            </a:r>
            <a:r>
              <a:rPr lang="en-US" dirty="0" err="1" smtClean="0"/>
              <a:t>qualità</a:t>
            </a:r>
            <a:r>
              <a:rPr lang="en-US" dirty="0" smtClean="0"/>
              <a:t> del </a:t>
            </a:r>
            <a:r>
              <a:rPr lang="en-US" dirty="0" err="1" smtClean="0"/>
              <a:t>cibo</a:t>
            </a:r>
            <a:r>
              <a:rPr lang="en-US" dirty="0" smtClean="0"/>
              <a:t> </a:t>
            </a:r>
            <a:r>
              <a:rPr lang="en-US" dirty="0" err="1" smtClean="0"/>
              <a:t>assunto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A </a:t>
            </a:r>
            <a:r>
              <a:rPr lang="en-US" dirty="0" err="1" smtClean="0"/>
              <a:t>questi</a:t>
            </a:r>
            <a:r>
              <a:rPr lang="en-US" dirty="0" smtClean="0"/>
              <a:t> </a:t>
            </a:r>
            <a:r>
              <a:rPr lang="en-US" dirty="0" err="1" smtClean="0"/>
              <a:t>eventi</a:t>
            </a:r>
            <a:r>
              <a:rPr lang="en-US" dirty="0" smtClean="0"/>
              <a:t> </a:t>
            </a:r>
            <a:r>
              <a:rPr lang="en-US" dirty="0" err="1" smtClean="0"/>
              <a:t>temporali</a:t>
            </a:r>
            <a:r>
              <a:rPr lang="en-US" dirty="0" smtClean="0"/>
              <a:t> e </a:t>
            </a:r>
            <a:r>
              <a:rPr lang="en-US" dirty="0" err="1" smtClean="0"/>
              <a:t>strutturali</a:t>
            </a:r>
            <a:r>
              <a:rPr lang="en-US" dirty="0" smtClean="0"/>
              <a:t> </a:t>
            </a:r>
            <a:r>
              <a:rPr lang="en-US" dirty="0" err="1" smtClean="0"/>
              <a:t>vanno</a:t>
            </a:r>
            <a:r>
              <a:rPr lang="en-US" dirty="0" smtClean="0"/>
              <a:t> </a:t>
            </a:r>
            <a:r>
              <a:rPr lang="en-US" dirty="0" err="1" smtClean="0"/>
              <a:t>aggiunte</a:t>
            </a:r>
            <a:r>
              <a:rPr lang="en-US" dirty="0" smtClean="0"/>
              <a:t>  </a:t>
            </a:r>
            <a:r>
              <a:rPr lang="en-US" dirty="0" err="1" smtClean="0"/>
              <a:t>funzioni</a:t>
            </a:r>
            <a:r>
              <a:rPr lang="en-US" dirty="0" smtClean="0"/>
              <a:t> </a:t>
            </a:r>
            <a:r>
              <a:rPr lang="en-US" dirty="0" err="1" smtClean="0"/>
              <a:t>significative</a:t>
            </a:r>
            <a:r>
              <a:rPr lang="en-US" dirty="0" smtClean="0"/>
              <a:t>: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La </a:t>
            </a:r>
            <a:r>
              <a:rPr lang="en-US" dirty="0" err="1" smtClean="0"/>
              <a:t>palatabilità</a:t>
            </a:r>
            <a:endParaRPr lang="en-US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Il </a:t>
            </a:r>
            <a:r>
              <a:rPr lang="en-US" dirty="0" err="1" smtClean="0"/>
              <a:t>sistema</a:t>
            </a:r>
            <a:r>
              <a:rPr lang="en-US" dirty="0" smtClean="0"/>
              <a:t> </a:t>
            </a:r>
            <a:r>
              <a:rPr lang="en-US" dirty="0" err="1" smtClean="0"/>
              <a:t>della</a:t>
            </a:r>
            <a:r>
              <a:rPr lang="en-US" dirty="0" smtClean="0"/>
              <a:t> </a:t>
            </a:r>
            <a:r>
              <a:rPr lang="en-US" dirty="0" err="1" smtClean="0"/>
              <a:t>gratificazione</a:t>
            </a:r>
            <a:r>
              <a:rPr lang="en-US" dirty="0" smtClean="0"/>
              <a:t> </a:t>
            </a:r>
            <a:r>
              <a:rPr lang="en-US" dirty="0" err="1" smtClean="0"/>
              <a:t>attraverso</a:t>
            </a:r>
            <a:r>
              <a:rPr lang="en-US" dirty="0" smtClean="0"/>
              <a:t>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cibo</a:t>
            </a:r>
            <a:r>
              <a:rPr lang="en-US" dirty="0" smtClean="0"/>
              <a:t>  (Food Reward).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 err="1" smtClean="0"/>
              <a:t>Entrambe</a:t>
            </a:r>
            <a:r>
              <a:rPr lang="en-US" dirty="0" smtClean="0"/>
              <a:t> </a:t>
            </a:r>
            <a:r>
              <a:rPr lang="en-US" dirty="0" err="1" smtClean="0"/>
              <a:t>sono</a:t>
            </a:r>
            <a:r>
              <a:rPr lang="en-US" dirty="0" smtClean="0"/>
              <a:t> determinate </a:t>
            </a:r>
            <a:r>
              <a:rPr lang="en-US" dirty="0" err="1" smtClean="0"/>
              <a:t>primariamente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strutture</a:t>
            </a:r>
            <a:r>
              <a:rPr lang="en-US" dirty="0" smtClean="0"/>
              <a:t> </a:t>
            </a:r>
            <a:r>
              <a:rPr lang="en-US" dirty="0" err="1" smtClean="0"/>
              <a:t>anatomiche</a:t>
            </a:r>
            <a:r>
              <a:rPr lang="en-US" dirty="0" smtClean="0"/>
              <a:t> a </a:t>
            </a:r>
            <a:r>
              <a:rPr lang="en-US" dirty="0" err="1" smtClean="0"/>
              <a:t>livello</a:t>
            </a:r>
            <a:r>
              <a:rPr lang="en-US" dirty="0" smtClean="0"/>
              <a:t> del SNC e </a:t>
            </a:r>
            <a:r>
              <a:rPr lang="en-US" dirty="0" err="1" smtClean="0"/>
              <a:t>stimolate</a:t>
            </a:r>
            <a:r>
              <a:rPr lang="en-US" dirty="0" smtClean="0"/>
              <a:t> </a:t>
            </a:r>
            <a:r>
              <a:rPr lang="en-US" dirty="0" err="1" smtClean="0"/>
              <a:t>attraverso</a:t>
            </a:r>
            <a:r>
              <a:rPr lang="en-US" dirty="0" smtClean="0"/>
              <a:t> </a:t>
            </a:r>
            <a:r>
              <a:rPr lang="en-US" dirty="0" err="1" smtClean="0"/>
              <a:t>l’increzione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neurormoni</a:t>
            </a:r>
            <a:r>
              <a:rPr lang="en-US" dirty="0" smtClean="0"/>
              <a:t> e </a:t>
            </a:r>
            <a:r>
              <a:rPr lang="en-US" dirty="0" err="1" smtClean="0"/>
              <a:t>neurotrasmettitori</a:t>
            </a:r>
            <a:r>
              <a:rPr lang="en-US" dirty="0" smtClean="0"/>
              <a:t> </a:t>
            </a:r>
            <a:r>
              <a:rPr lang="en-US" dirty="0" err="1" smtClean="0"/>
              <a:t>che</a:t>
            </a:r>
            <a:r>
              <a:rPr lang="en-US" dirty="0" smtClean="0"/>
              <a:t> </a:t>
            </a:r>
            <a:r>
              <a:rPr lang="en-US" dirty="0" err="1" smtClean="0"/>
              <a:t>trasportano</a:t>
            </a:r>
            <a:r>
              <a:rPr lang="en-US" dirty="0" smtClean="0"/>
              <a:t>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segnale</a:t>
            </a:r>
            <a:r>
              <a:rPr lang="en-US" dirty="0" smtClean="0"/>
              <a:t> </a:t>
            </a:r>
            <a:r>
              <a:rPr lang="en-US" dirty="0" err="1" smtClean="0"/>
              <a:t>dalle</a:t>
            </a:r>
            <a:r>
              <a:rPr lang="en-US" dirty="0" smtClean="0"/>
              <a:t> </a:t>
            </a:r>
            <a:r>
              <a:rPr lang="en-US" dirty="0" err="1" smtClean="0"/>
              <a:t>strutture</a:t>
            </a:r>
            <a:r>
              <a:rPr lang="en-US" dirty="0" smtClean="0"/>
              <a:t> </a:t>
            </a:r>
            <a:r>
              <a:rPr lang="en-US" dirty="0" err="1" smtClean="0"/>
              <a:t>della</a:t>
            </a:r>
            <a:r>
              <a:rPr lang="en-US" dirty="0" smtClean="0"/>
              <a:t> </a:t>
            </a:r>
            <a:r>
              <a:rPr lang="en-US" dirty="0" err="1" smtClean="0"/>
              <a:t>periferia</a:t>
            </a:r>
            <a:r>
              <a:rPr lang="en-US" dirty="0" smtClean="0"/>
              <a:t> al SNC .</a:t>
            </a:r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340961" y="556206"/>
            <a:ext cx="9803958" cy="59599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it-IT" sz="3600" dirty="0" smtClean="0"/>
              <a:t>Introduzione</a:t>
            </a:r>
            <a:endParaRPr lang="it-IT" sz="3600" dirty="0"/>
          </a:p>
        </p:txBody>
      </p:sp>
    </p:spTree>
    <p:extLst>
      <p:ext uri="{BB962C8B-B14F-4D97-AF65-F5344CB8AC3E}">
        <p14:creationId xmlns:p14="http://schemas.microsoft.com/office/powerpoint/2010/main" xmlns="" val="221225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/>
          </p:cNvSpPr>
          <p:nvPr/>
        </p:nvSpPr>
        <p:spPr>
          <a:xfrm>
            <a:off x="316871" y="208231"/>
            <a:ext cx="9887526" cy="77859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it-IT" sz="3600" dirty="0" smtClean="0"/>
              <a:t>Funzionamento dei farmaci</a:t>
            </a:r>
            <a:endParaRPr lang="it-IT" sz="3600" dirty="0"/>
          </a:p>
        </p:txBody>
      </p:sp>
      <p:sp>
        <p:nvSpPr>
          <p:cNvPr id="3" name="Segnaposto contenuto 2"/>
          <p:cNvSpPr txBox="1">
            <a:spLocks/>
          </p:cNvSpPr>
          <p:nvPr/>
        </p:nvSpPr>
        <p:spPr>
          <a:xfrm>
            <a:off x="298764" y="950615"/>
            <a:ext cx="6325556" cy="4906978"/>
          </a:xfrm>
          <a:prstGeom prst="rect">
            <a:avLst/>
          </a:prstGeom>
        </p:spPr>
        <p:txBody>
          <a:bodyPr>
            <a:normAutofit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800" dirty="0" smtClean="0"/>
              <a:t>La</a:t>
            </a:r>
            <a:r>
              <a:rPr lang="it-IT" sz="1800" b="1" dirty="0" smtClean="0"/>
              <a:t> LIRAGLUTIDE e SEMAGLUTIDE </a:t>
            </a:r>
            <a:r>
              <a:rPr lang="it-IT" sz="1800" dirty="0" smtClean="0"/>
              <a:t>hanno un’azione </a:t>
            </a:r>
            <a:r>
              <a:rPr lang="it-IT" sz="1800" b="1" dirty="0" err="1" smtClean="0"/>
              <a:t>anoressizante</a:t>
            </a:r>
            <a:r>
              <a:rPr lang="it-IT" sz="1800" dirty="0" smtClean="0"/>
              <a:t> attraverso l’attivazione delle </a:t>
            </a:r>
            <a:r>
              <a:rPr lang="it-IT" sz="1800" b="1" dirty="0" smtClean="0"/>
              <a:t>molecole attive GLP1R e </a:t>
            </a:r>
            <a:r>
              <a:rPr lang="it-IT" sz="1800" b="1" dirty="0" err="1" smtClean="0"/>
              <a:t>GIPr</a:t>
            </a:r>
            <a:r>
              <a:rPr lang="it-IT" sz="1800" b="1" dirty="0" smtClean="0"/>
              <a:t>  </a:t>
            </a:r>
            <a:r>
              <a:rPr lang="it-IT" sz="1800" dirty="0" smtClean="0"/>
              <a:t>per ottenere il loro massimo effetto</a:t>
            </a:r>
            <a:r>
              <a:rPr lang="it-IT" sz="1800" dirty="0" smtClean="0"/>
              <a:t>.</a:t>
            </a:r>
          </a:p>
          <a:p>
            <a:pPr marL="0" indent="0">
              <a:buNone/>
            </a:pPr>
            <a:r>
              <a:rPr lang="it-IT" sz="1800" dirty="0" smtClean="0"/>
              <a:t>Entrambe </a:t>
            </a:r>
            <a:r>
              <a:rPr lang="it-IT" sz="1800" dirty="0" smtClean="0"/>
              <a:t>stimolano il sistema </a:t>
            </a:r>
            <a:r>
              <a:rPr lang="it-IT" sz="1800" b="1" dirty="0" smtClean="0"/>
              <a:t>POMC/CART</a:t>
            </a:r>
            <a:r>
              <a:rPr lang="it-IT" sz="1800" dirty="0" smtClean="0"/>
              <a:t> e inibiscono l’azione di </a:t>
            </a:r>
            <a:r>
              <a:rPr lang="it-IT" sz="1800" b="1" dirty="0" smtClean="0"/>
              <a:t>NPY/AGPR</a:t>
            </a:r>
            <a:r>
              <a:rPr lang="it-IT" sz="1800" dirty="0" smtClean="0"/>
              <a:t>.</a:t>
            </a:r>
          </a:p>
          <a:p>
            <a:pPr marL="0" indent="0">
              <a:buNone/>
            </a:pPr>
            <a:r>
              <a:rPr lang="it-IT" sz="1800" dirty="0" smtClean="0"/>
              <a:t>E</a:t>
            </a:r>
            <a:r>
              <a:rPr lang="it-IT" sz="1800" dirty="0" smtClean="0"/>
              <a:t>’ stata dimostrata anche un’azione sul sistema del </a:t>
            </a:r>
            <a:r>
              <a:rPr lang="it-IT" sz="1800" b="1" dirty="0" smtClean="0"/>
              <a:t>rombencefalo</a:t>
            </a:r>
            <a:r>
              <a:rPr lang="it-IT" sz="1800" dirty="0" smtClean="0"/>
              <a:t> e un’azione sui </a:t>
            </a:r>
            <a:r>
              <a:rPr lang="it-IT" sz="1800" b="1" dirty="0" smtClean="0"/>
              <a:t>neuroni </a:t>
            </a:r>
            <a:r>
              <a:rPr lang="it-IT" sz="1800" b="1" dirty="0" err="1" smtClean="0"/>
              <a:t>gabergici</a:t>
            </a:r>
            <a:r>
              <a:rPr lang="it-IT" sz="1800" b="1" dirty="0" smtClean="0"/>
              <a:t> del NTS</a:t>
            </a:r>
          </a:p>
          <a:p>
            <a:pPr marL="0" indent="0">
              <a:buNone/>
            </a:pPr>
            <a:r>
              <a:rPr lang="en-US" sz="1800" dirty="0" err="1" smtClean="0"/>
              <a:t>Liraglutide</a:t>
            </a:r>
            <a:r>
              <a:rPr lang="en-US" sz="1800" dirty="0" smtClean="0"/>
              <a:t> </a:t>
            </a:r>
            <a:r>
              <a:rPr lang="en-US" sz="1800" dirty="0" err="1" smtClean="0"/>
              <a:t>riduce</a:t>
            </a:r>
            <a:r>
              <a:rPr lang="en-US" sz="1800" dirty="0" smtClean="0"/>
              <a:t> </a:t>
            </a:r>
            <a:r>
              <a:rPr lang="en-US" sz="1800" dirty="0" err="1" smtClean="0"/>
              <a:t>l’attività</a:t>
            </a:r>
            <a:r>
              <a:rPr lang="en-US" sz="1800" dirty="0" smtClean="0"/>
              <a:t> del </a:t>
            </a:r>
            <a:r>
              <a:rPr lang="en-US" sz="1800" dirty="0" err="1" smtClean="0"/>
              <a:t>sistema</a:t>
            </a:r>
            <a:r>
              <a:rPr lang="en-US" sz="1800" dirty="0" smtClean="0"/>
              <a:t> del food reward . Tale </a:t>
            </a:r>
            <a:r>
              <a:rPr lang="en-US" sz="1800" dirty="0" err="1" smtClean="0"/>
              <a:t>meccanismo</a:t>
            </a:r>
            <a:r>
              <a:rPr lang="en-US" sz="1800" dirty="0" smtClean="0"/>
              <a:t> è </a:t>
            </a:r>
            <a:r>
              <a:rPr lang="en-US" sz="1800" dirty="0" err="1" smtClean="0"/>
              <a:t>stato</a:t>
            </a:r>
            <a:r>
              <a:rPr lang="en-US" sz="1800" dirty="0" smtClean="0"/>
              <a:t> </a:t>
            </a:r>
            <a:r>
              <a:rPr lang="en-US" sz="1800" dirty="0" err="1" smtClean="0"/>
              <a:t>dimostrato</a:t>
            </a:r>
            <a:r>
              <a:rPr lang="en-US" sz="1800" dirty="0" smtClean="0"/>
              <a:t> </a:t>
            </a:r>
            <a:r>
              <a:rPr lang="en-US" sz="1800" dirty="0" err="1" smtClean="0"/>
              <a:t>nel</a:t>
            </a:r>
            <a:r>
              <a:rPr lang="en-US" sz="1800" dirty="0" smtClean="0"/>
              <a:t> breve </a:t>
            </a:r>
            <a:r>
              <a:rPr lang="en-US" sz="1800" dirty="0" err="1" smtClean="0"/>
              <a:t>termine</a:t>
            </a:r>
            <a:r>
              <a:rPr lang="en-US" sz="1800" dirty="0" smtClean="0"/>
              <a:t> data la </a:t>
            </a:r>
            <a:r>
              <a:rPr lang="en-US" sz="1800" dirty="0" err="1" smtClean="0"/>
              <a:t>rapida</a:t>
            </a:r>
            <a:r>
              <a:rPr lang="en-US" sz="1800" dirty="0" smtClean="0"/>
              <a:t> </a:t>
            </a:r>
            <a:r>
              <a:rPr lang="en-US" sz="1800" dirty="0" err="1" smtClean="0"/>
              <a:t>dissoluzione</a:t>
            </a:r>
            <a:r>
              <a:rPr lang="en-US" sz="1800" dirty="0" smtClean="0"/>
              <a:t> del GLP1 ,</a:t>
            </a:r>
            <a:r>
              <a:rPr lang="en-US" sz="1800" dirty="0" err="1" smtClean="0"/>
              <a:t>mentre</a:t>
            </a:r>
            <a:r>
              <a:rPr lang="en-US" sz="1800" dirty="0" smtClean="0"/>
              <a:t> </a:t>
            </a:r>
            <a:r>
              <a:rPr lang="en-US" sz="1800" dirty="0" err="1" smtClean="0"/>
              <a:t>nel</a:t>
            </a:r>
            <a:r>
              <a:rPr lang="en-US" sz="1800" dirty="0" smtClean="0"/>
              <a:t> </a:t>
            </a:r>
            <a:r>
              <a:rPr lang="en-US" sz="1800" dirty="0" err="1" smtClean="0"/>
              <a:t>lungo</a:t>
            </a:r>
            <a:r>
              <a:rPr lang="en-US" sz="1800" dirty="0" smtClean="0"/>
              <a:t> </a:t>
            </a:r>
            <a:r>
              <a:rPr lang="en-US" sz="1800" dirty="0" err="1" smtClean="0"/>
              <a:t>termine</a:t>
            </a:r>
            <a:r>
              <a:rPr lang="en-US" sz="1800" dirty="0" smtClean="0"/>
              <a:t> </a:t>
            </a:r>
            <a:r>
              <a:rPr lang="en-US" sz="1800" dirty="0" err="1" smtClean="0"/>
              <a:t>questa</a:t>
            </a:r>
            <a:r>
              <a:rPr lang="en-US" sz="1800" dirty="0" smtClean="0"/>
              <a:t> </a:t>
            </a:r>
            <a:r>
              <a:rPr lang="en-US" sz="1800" dirty="0" err="1" smtClean="0"/>
              <a:t>azione</a:t>
            </a:r>
            <a:r>
              <a:rPr lang="en-US" sz="1800" dirty="0" smtClean="0"/>
              <a:t> non </a:t>
            </a:r>
            <a:r>
              <a:rPr lang="en-US" sz="1800" dirty="0" err="1" smtClean="0"/>
              <a:t>sembra</a:t>
            </a:r>
            <a:r>
              <a:rPr lang="en-US" sz="1800" dirty="0" smtClean="0"/>
              <a:t> </a:t>
            </a:r>
            <a:r>
              <a:rPr lang="en-US" sz="1800" dirty="0" err="1" smtClean="0"/>
              <a:t>avere</a:t>
            </a:r>
            <a:r>
              <a:rPr lang="en-US" sz="1800" dirty="0" smtClean="0"/>
              <a:t> lo </a:t>
            </a:r>
            <a:r>
              <a:rPr lang="en-US" sz="1800" dirty="0" err="1" smtClean="0"/>
              <a:t>stesso</a:t>
            </a:r>
            <a:r>
              <a:rPr lang="en-US" sz="1800" dirty="0" smtClean="0"/>
              <a:t> </a:t>
            </a:r>
            <a:r>
              <a:rPr lang="en-US" sz="1800" dirty="0" err="1" smtClean="0"/>
              <a:t>effetto</a:t>
            </a:r>
            <a:r>
              <a:rPr lang="en-US" sz="1800" dirty="0" smtClean="0"/>
              <a:t>.</a:t>
            </a:r>
          </a:p>
          <a:p>
            <a:endParaRPr lang="it-IT" sz="1600" dirty="0" smtClean="0"/>
          </a:p>
          <a:p>
            <a:endParaRPr lang="it-IT" sz="16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50445" y="3194871"/>
            <a:ext cx="4725909" cy="2307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84859" y="692424"/>
            <a:ext cx="5073462" cy="2099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36857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/>
          </p:cNvSpPr>
          <p:nvPr/>
        </p:nvSpPr>
        <p:spPr>
          <a:xfrm>
            <a:off x="348351" y="540527"/>
            <a:ext cx="9156759" cy="70222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it-IT" sz="3600" dirty="0" err="1"/>
              <a:t>S</a:t>
            </a:r>
            <a:r>
              <a:rPr lang="it-IT" sz="3600" dirty="0" err="1" smtClean="0"/>
              <a:t>emaglutide</a:t>
            </a:r>
            <a:endParaRPr lang="it-IT" sz="3600" dirty="0"/>
          </a:p>
        </p:txBody>
      </p:sp>
      <p:sp>
        <p:nvSpPr>
          <p:cNvPr id="3" name="Segnaposto contenuto 2"/>
          <p:cNvSpPr txBox="1">
            <a:spLocks/>
          </p:cNvSpPr>
          <p:nvPr/>
        </p:nvSpPr>
        <p:spPr>
          <a:xfrm>
            <a:off x="348351" y="1242752"/>
            <a:ext cx="6990096" cy="3670211"/>
          </a:xfrm>
          <a:prstGeom prst="rect">
            <a:avLst/>
          </a:prstGeom>
        </p:spPr>
        <p:txBody>
          <a:bodyPr>
            <a:normAutofit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 smtClean="0"/>
          </a:p>
          <a:p>
            <a:pPr>
              <a:buFont typeface="Wingdings" panose="05000000000000000000" pitchFamily="2" charset="2"/>
              <a:buNone/>
            </a:pPr>
            <a:endParaRPr lang="it-IT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05198" y="1046136"/>
            <a:ext cx="3913743" cy="1229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97125" y="2429968"/>
            <a:ext cx="3572360" cy="3286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ttangolo 5"/>
          <p:cNvSpPr/>
          <p:nvPr/>
        </p:nvSpPr>
        <p:spPr>
          <a:xfrm>
            <a:off x="348351" y="1242753"/>
            <a:ext cx="708877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 err="1">
                <a:solidFill>
                  <a:prstClr val="black"/>
                </a:solidFill>
              </a:rPr>
              <a:t>Semaglutide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agisce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sul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bilancio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energetico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riducendo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l’assunzione</a:t>
            </a:r>
            <a:r>
              <a:rPr lang="en-US" dirty="0">
                <a:solidFill>
                  <a:prstClr val="black"/>
                </a:solidFill>
              </a:rPr>
              <a:t> di </a:t>
            </a:r>
            <a:r>
              <a:rPr lang="en-US" dirty="0" err="1">
                <a:solidFill>
                  <a:prstClr val="black"/>
                </a:solidFill>
              </a:rPr>
              <a:t>cibo</a:t>
            </a:r>
            <a:r>
              <a:rPr lang="en-US" dirty="0">
                <a:solidFill>
                  <a:prstClr val="black"/>
                </a:solidFill>
              </a:rPr>
              <a:t>. </a:t>
            </a:r>
            <a:endParaRPr lang="en-US" dirty="0" smtClean="0">
              <a:solidFill>
                <a:prstClr val="black"/>
              </a:solidFill>
            </a:endParaRPr>
          </a:p>
          <a:p>
            <a:pPr lvl="0"/>
            <a:endParaRPr lang="en-US" dirty="0" smtClean="0">
              <a:solidFill>
                <a:prstClr val="black"/>
              </a:solidFill>
            </a:endParaRPr>
          </a:p>
          <a:p>
            <a:pPr lvl="0"/>
            <a:r>
              <a:rPr lang="en-US" dirty="0" err="1" smtClean="0">
                <a:solidFill>
                  <a:prstClr val="black"/>
                </a:solidFill>
              </a:rPr>
              <a:t>Semaglutide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attiva</a:t>
            </a:r>
            <a:r>
              <a:rPr lang="en-US" dirty="0">
                <a:solidFill>
                  <a:prstClr val="black"/>
                </a:solidFill>
              </a:rPr>
              <a:t> con </a:t>
            </a:r>
            <a:r>
              <a:rPr lang="en-US" dirty="0" err="1">
                <a:solidFill>
                  <a:prstClr val="black"/>
                </a:solidFill>
              </a:rPr>
              <a:t>azione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agonista</a:t>
            </a:r>
            <a:r>
              <a:rPr lang="en-US" dirty="0">
                <a:solidFill>
                  <a:prstClr val="black"/>
                </a:solidFill>
              </a:rPr>
              <a:t> GLP1R e </a:t>
            </a:r>
            <a:r>
              <a:rPr lang="en-US" dirty="0" err="1">
                <a:solidFill>
                  <a:prstClr val="black"/>
                </a:solidFill>
              </a:rPr>
              <a:t>GIPr</a:t>
            </a:r>
            <a:r>
              <a:rPr lang="en-US" dirty="0">
                <a:solidFill>
                  <a:prstClr val="black"/>
                </a:solidFill>
              </a:rPr>
              <a:t>. </a:t>
            </a:r>
            <a:r>
              <a:rPr lang="en-US" dirty="0" err="1">
                <a:solidFill>
                  <a:prstClr val="black"/>
                </a:solidFill>
              </a:rPr>
              <a:t>Entrambi</a:t>
            </a:r>
            <a:r>
              <a:rPr lang="en-US" dirty="0">
                <a:solidFill>
                  <a:prstClr val="black"/>
                </a:solidFill>
              </a:rPr>
              <a:t> non </a:t>
            </a:r>
            <a:r>
              <a:rPr lang="en-US" dirty="0" err="1">
                <a:solidFill>
                  <a:prstClr val="black"/>
                </a:solidFill>
              </a:rPr>
              <a:t>sono</a:t>
            </a:r>
            <a:r>
              <a:rPr lang="en-US" dirty="0">
                <a:solidFill>
                  <a:prstClr val="black"/>
                </a:solidFill>
              </a:rPr>
              <a:t> in </a:t>
            </a:r>
            <a:r>
              <a:rPr lang="en-US" dirty="0" err="1">
                <a:solidFill>
                  <a:prstClr val="black"/>
                </a:solidFill>
              </a:rPr>
              <a:t>grado</a:t>
            </a:r>
            <a:r>
              <a:rPr lang="en-US" dirty="0">
                <a:solidFill>
                  <a:prstClr val="black"/>
                </a:solidFill>
              </a:rPr>
              <a:t> di </a:t>
            </a:r>
            <a:r>
              <a:rPr lang="en-US" dirty="0" err="1">
                <a:solidFill>
                  <a:prstClr val="black"/>
                </a:solidFill>
              </a:rPr>
              <a:t>superare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smtClean="0">
                <a:solidFill>
                  <a:prstClr val="black"/>
                </a:solidFill>
              </a:rPr>
              <a:t>BB, </a:t>
            </a:r>
            <a:r>
              <a:rPr lang="en-US" dirty="0">
                <a:solidFill>
                  <a:prstClr val="black"/>
                </a:solidFill>
              </a:rPr>
              <a:t>ma </a:t>
            </a:r>
            <a:r>
              <a:rPr lang="en-US" dirty="0" err="1">
                <a:solidFill>
                  <a:prstClr val="black"/>
                </a:solidFill>
              </a:rPr>
              <a:t>sono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presenti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nei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centri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deputati</a:t>
            </a:r>
            <a:r>
              <a:rPr lang="en-US" dirty="0">
                <a:solidFill>
                  <a:prstClr val="black"/>
                </a:solidFill>
              </a:rPr>
              <a:t> al </a:t>
            </a:r>
            <a:r>
              <a:rPr lang="en-US" dirty="0" err="1">
                <a:solidFill>
                  <a:prstClr val="black"/>
                </a:solidFill>
              </a:rPr>
              <a:t>controllo</a:t>
            </a:r>
            <a:r>
              <a:rPr lang="en-US" dirty="0">
                <a:solidFill>
                  <a:prstClr val="black"/>
                </a:solidFill>
              </a:rPr>
              <a:t> del </a:t>
            </a:r>
            <a:r>
              <a:rPr lang="en-US" dirty="0" err="1">
                <a:solidFill>
                  <a:prstClr val="black"/>
                </a:solidFill>
              </a:rPr>
              <a:t>circuito</a:t>
            </a:r>
            <a:r>
              <a:rPr lang="en-US" dirty="0">
                <a:solidFill>
                  <a:prstClr val="black"/>
                </a:solidFill>
              </a:rPr>
              <a:t> fame-</a:t>
            </a:r>
            <a:r>
              <a:rPr lang="en-US" dirty="0" err="1">
                <a:solidFill>
                  <a:prstClr val="black"/>
                </a:solidFill>
              </a:rPr>
              <a:t>sazietà</a:t>
            </a:r>
            <a:r>
              <a:rPr lang="en-US" dirty="0" smtClean="0">
                <a:solidFill>
                  <a:prstClr val="black"/>
                </a:solidFill>
              </a:rPr>
              <a:t>.</a:t>
            </a:r>
          </a:p>
          <a:p>
            <a:pPr lvl="0"/>
            <a:endParaRPr lang="en-US" dirty="0">
              <a:solidFill>
                <a:prstClr val="black"/>
              </a:solidFill>
            </a:endParaRPr>
          </a:p>
          <a:p>
            <a:pPr lvl="0"/>
            <a:r>
              <a:rPr lang="en-US" dirty="0" err="1">
                <a:solidFill>
                  <a:prstClr val="black"/>
                </a:solidFill>
              </a:rPr>
              <a:t>L’iniezione</a:t>
            </a:r>
            <a:r>
              <a:rPr lang="en-US" dirty="0">
                <a:solidFill>
                  <a:prstClr val="black"/>
                </a:solidFill>
              </a:rPr>
              <a:t> di </a:t>
            </a:r>
            <a:r>
              <a:rPr lang="en-US" dirty="0" err="1">
                <a:solidFill>
                  <a:prstClr val="black"/>
                </a:solidFill>
              </a:rPr>
              <a:t>liraglutide</a:t>
            </a:r>
            <a:r>
              <a:rPr lang="en-US" dirty="0">
                <a:solidFill>
                  <a:prstClr val="black"/>
                </a:solidFill>
              </a:rPr>
              <a:t> e </a:t>
            </a:r>
            <a:r>
              <a:rPr lang="en-US" dirty="0" err="1">
                <a:solidFill>
                  <a:prstClr val="black"/>
                </a:solidFill>
              </a:rPr>
              <a:t>semaglutide</a:t>
            </a:r>
            <a:r>
              <a:rPr lang="en-US" dirty="0">
                <a:solidFill>
                  <a:prstClr val="black"/>
                </a:solidFill>
              </a:rPr>
              <a:t> con </a:t>
            </a:r>
            <a:r>
              <a:rPr lang="en-US" dirty="0" err="1">
                <a:solidFill>
                  <a:prstClr val="black"/>
                </a:solidFill>
              </a:rPr>
              <a:t>marcatori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fluorescenti</a:t>
            </a:r>
            <a:r>
              <a:rPr lang="en-US" dirty="0">
                <a:solidFill>
                  <a:prstClr val="black"/>
                </a:solidFill>
              </a:rPr>
              <a:t> ha </a:t>
            </a:r>
            <a:r>
              <a:rPr lang="en-US" dirty="0" err="1">
                <a:solidFill>
                  <a:prstClr val="black"/>
                </a:solidFill>
              </a:rPr>
              <a:t>dimostrato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che</a:t>
            </a:r>
            <a:r>
              <a:rPr lang="en-US" dirty="0">
                <a:solidFill>
                  <a:prstClr val="black"/>
                </a:solidFill>
              </a:rPr>
              <a:t> GLP1R e </a:t>
            </a:r>
            <a:r>
              <a:rPr lang="en-US" dirty="0" err="1">
                <a:solidFill>
                  <a:prstClr val="black"/>
                </a:solidFill>
              </a:rPr>
              <a:t>GIPr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sono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presenti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sia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nell’ipotalamo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che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nel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smtClean="0">
                <a:solidFill>
                  <a:prstClr val="black"/>
                </a:solidFill>
              </a:rPr>
              <a:t>NTS. </a:t>
            </a:r>
            <a:r>
              <a:rPr lang="en-US" dirty="0">
                <a:solidFill>
                  <a:prstClr val="black"/>
                </a:solidFill>
              </a:rPr>
              <a:t>Il </a:t>
            </a:r>
            <a:r>
              <a:rPr lang="en-US" dirty="0" err="1">
                <a:solidFill>
                  <a:prstClr val="black"/>
                </a:solidFill>
              </a:rPr>
              <a:t>passaggio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della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smtClean="0">
                <a:solidFill>
                  <a:prstClr val="black"/>
                </a:solidFill>
              </a:rPr>
              <a:t>BB </a:t>
            </a:r>
            <a:r>
              <a:rPr lang="en-US" dirty="0">
                <a:solidFill>
                  <a:prstClr val="black"/>
                </a:solidFill>
              </a:rPr>
              <a:t>è </a:t>
            </a:r>
            <a:r>
              <a:rPr lang="en-US" dirty="0" err="1">
                <a:solidFill>
                  <a:prstClr val="black"/>
                </a:solidFill>
              </a:rPr>
              <a:t>dovuto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all’azione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dei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tanycites</a:t>
            </a:r>
            <a:r>
              <a:rPr lang="en-US" dirty="0">
                <a:solidFill>
                  <a:prstClr val="black"/>
                </a:solidFill>
              </a:rPr>
              <a:t> cellule </a:t>
            </a:r>
            <a:r>
              <a:rPr lang="en-US" dirty="0" err="1">
                <a:solidFill>
                  <a:prstClr val="black"/>
                </a:solidFill>
              </a:rPr>
              <a:t>ependimali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altamente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specializzate</a:t>
            </a:r>
            <a:r>
              <a:rPr lang="en-US" dirty="0">
                <a:solidFill>
                  <a:prstClr val="black"/>
                </a:solidFill>
              </a:rPr>
              <a:t>  </a:t>
            </a:r>
            <a:r>
              <a:rPr lang="en-US" dirty="0" err="1">
                <a:solidFill>
                  <a:prstClr val="black"/>
                </a:solidFill>
              </a:rPr>
              <a:t>presenti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nel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terzo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ventricole</a:t>
            </a:r>
            <a:r>
              <a:rPr lang="en-US" dirty="0">
                <a:solidFill>
                  <a:prstClr val="black"/>
                </a:solidFill>
              </a:rPr>
              <a:t> e </a:t>
            </a:r>
            <a:r>
              <a:rPr lang="en-US" dirty="0" err="1">
                <a:solidFill>
                  <a:prstClr val="black"/>
                </a:solidFill>
              </a:rPr>
              <a:t>alla</a:t>
            </a:r>
            <a:r>
              <a:rPr lang="en-US" dirty="0">
                <a:solidFill>
                  <a:prstClr val="black"/>
                </a:solidFill>
              </a:rPr>
              <a:t> base del IV con </a:t>
            </a:r>
            <a:r>
              <a:rPr lang="en-US" dirty="0" err="1">
                <a:solidFill>
                  <a:prstClr val="black"/>
                </a:solidFill>
              </a:rPr>
              <a:t>protrusioni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fino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all’ipotalamo</a:t>
            </a:r>
            <a:r>
              <a:rPr lang="en-US" dirty="0">
                <a:solidFill>
                  <a:prstClr val="black"/>
                </a:solidFill>
              </a:rPr>
              <a:t> con </a:t>
            </a:r>
            <a:r>
              <a:rPr lang="en-US" dirty="0" err="1">
                <a:solidFill>
                  <a:prstClr val="black"/>
                </a:solidFill>
              </a:rPr>
              <a:t>funzione</a:t>
            </a:r>
            <a:r>
              <a:rPr lang="en-US" dirty="0">
                <a:solidFill>
                  <a:prstClr val="black"/>
                </a:solidFill>
              </a:rPr>
              <a:t> di </a:t>
            </a:r>
            <a:r>
              <a:rPr lang="en-US" dirty="0" err="1">
                <a:solidFill>
                  <a:prstClr val="black"/>
                </a:solidFill>
              </a:rPr>
              <a:t>trasporto</a:t>
            </a:r>
            <a:r>
              <a:rPr lang="en-US" dirty="0">
                <a:solidFill>
                  <a:prstClr val="black"/>
                </a:solidFill>
              </a:rPr>
              <a:t> di </a:t>
            </a:r>
            <a:r>
              <a:rPr lang="en-US" dirty="0" err="1">
                <a:solidFill>
                  <a:prstClr val="black"/>
                </a:solidFill>
              </a:rPr>
              <a:t>sostanze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chimiche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provenienti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dalla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periferia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attraverso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il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liquido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cerebrospinale</a:t>
            </a:r>
            <a:r>
              <a:rPr lang="en-US" dirty="0">
                <a:solidFill>
                  <a:prstClr val="black"/>
                </a:solidFill>
              </a:rPr>
              <a:t>. In </a:t>
            </a:r>
            <a:r>
              <a:rPr lang="en-US" dirty="0" err="1">
                <a:solidFill>
                  <a:prstClr val="black"/>
                </a:solidFill>
              </a:rPr>
              <a:t>particolare</a:t>
            </a:r>
            <a:r>
              <a:rPr lang="en-US" dirty="0">
                <a:solidFill>
                  <a:prstClr val="black"/>
                </a:solidFill>
              </a:rPr>
              <a:t> tale </a:t>
            </a:r>
            <a:r>
              <a:rPr lang="en-US" dirty="0" err="1">
                <a:solidFill>
                  <a:prstClr val="black"/>
                </a:solidFill>
              </a:rPr>
              <a:t>azione</a:t>
            </a:r>
            <a:r>
              <a:rPr lang="en-US" dirty="0">
                <a:solidFill>
                  <a:prstClr val="black"/>
                </a:solidFill>
              </a:rPr>
              <a:t> è </a:t>
            </a:r>
            <a:r>
              <a:rPr lang="en-US" dirty="0" err="1">
                <a:solidFill>
                  <a:prstClr val="black"/>
                </a:solidFill>
              </a:rPr>
              <a:t>svolta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dagli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l-GR" dirty="0">
                <a:solidFill>
                  <a:prstClr val="black"/>
                </a:solidFill>
              </a:rPr>
              <a:t>α</a:t>
            </a:r>
            <a:r>
              <a:rPr lang="it-IT" dirty="0">
                <a:solidFill>
                  <a:prstClr val="black"/>
                </a:solidFill>
              </a:rPr>
              <a:t> 1 e </a:t>
            </a:r>
            <a:r>
              <a:rPr lang="el-GR" dirty="0">
                <a:solidFill>
                  <a:prstClr val="black"/>
                </a:solidFill>
              </a:rPr>
              <a:t>α</a:t>
            </a:r>
            <a:r>
              <a:rPr lang="it-IT" dirty="0">
                <a:solidFill>
                  <a:prstClr val="black"/>
                </a:solidFill>
              </a:rPr>
              <a:t> 2 </a:t>
            </a:r>
            <a:r>
              <a:rPr lang="it-IT" dirty="0" err="1">
                <a:solidFill>
                  <a:prstClr val="black"/>
                </a:solidFill>
              </a:rPr>
              <a:t>tanycites</a:t>
            </a:r>
            <a:r>
              <a:rPr lang="it-IT" dirty="0" smtClean="0">
                <a:solidFill>
                  <a:prstClr val="black"/>
                </a:solidFill>
              </a:rPr>
              <a:t>.</a:t>
            </a:r>
          </a:p>
          <a:p>
            <a:pPr lvl="0"/>
            <a:endParaRPr lang="it-IT" dirty="0">
              <a:solidFill>
                <a:prstClr val="black"/>
              </a:solidFill>
            </a:endParaRPr>
          </a:p>
          <a:p>
            <a:pPr lvl="0"/>
            <a:r>
              <a:rPr lang="it-IT" dirty="0">
                <a:solidFill>
                  <a:prstClr val="black"/>
                </a:solidFill>
              </a:rPr>
              <a:t>Il KO di GLP1R in queste cellule , nei ratti, altera l’azione anoressizzante di lira e </a:t>
            </a:r>
            <a:r>
              <a:rPr lang="it-IT" dirty="0" err="1">
                <a:solidFill>
                  <a:prstClr val="black"/>
                </a:solidFill>
              </a:rPr>
              <a:t>semaglutide</a:t>
            </a:r>
            <a:r>
              <a:rPr lang="it-IT" dirty="0">
                <a:solidFill>
                  <a:prstClr val="black"/>
                </a:solidFill>
              </a:rPr>
              <a:t>.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229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3979" y="118732"/>
            <a:ext cx="6268138" cy="5743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34826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/>
          </p:cNvSpPr>
          <p:nvPr/>
        </p:nvSpPr>
        <p:spPr>
          <a:xfrm>
            <a:off x="340154" y="555017"/>
            <a:ext cx="8444285" cy="627797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it-IT" sz="3600" dirty="0" err="1"/>
              <a:t>T</a:t>
            </a:r>
            <a:r>
              <a:rPr lang="it-IT" sz="3600" dirty="0" err="1" smtClean="0"/>
              <a:t>irzepatide</a:t>
            </a:r>
            <a:endParaRPr lang="it-IT" sz="3600" dirty="0"/>
          </a:p>
        </p:txBody>
      </p:sp>
      <p:sp>
        <p:nvSpPr>
          <p:cNvPr id="3" name="Segnaposto contenuto 2"/>
          <p:cNvSpPr txBox="1">
            <a:spLocks/>
          </p:cNvSpPr>
          <p:nvPr/>
        </p:nvSpPr>
        <p:spPr>
          <a:xfrm>
            <a:off x="340153" y="1698601"/>
            <a:ext cx="6076145" cy="134734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1800" dirty="0" err="1" smtClean="0"/>
              <a:t>Tirzepatide</a:t>
            </a:r>
            <a:r>
              <a:rPr lang="en-US" sz="1800" dirty="0" smtClean="0"/>
              <a:t> è un peptide </a:t>
            </a:r>
            <a:r>
              <a:rPr lang="en-US" sz="1800" dirty="0" err="1" smtClean="0"/>
              <a:t>formato</a:t>
            </a:r>
            <a:r>
              <a:rPr lang="en-US" sz="1800" dirty="0" smtClean="0"/>
              <a:t> da 39 </a:t>
            </a:r>
            <a:r>
              <a:rPr lang="en-US" sz="1800" dirty="0" err="1" smtClean="0"/>
              <a:t>aminocidi</a:t>
            </a:r>
            <a:r>
              <a:rPr lang="en-US" sz="1800" dirty="0" smtClean="0"/>
              <a:t> con </a:t>
            </a:r>
            <a:r>
              <a:rPr lang="en-US" sz="1800" dirty="0" err="1" smtClean="0"/>
              <a:t>emivita</a:t>
            </a:r>
            <a:r>
              <a:rPr lang="en-US" sz="1800" dirty="0" smtClean="0"/>
              <a:t> di 5gg. Ha </a:t>
            </a:r>
            <a:r>
              <a:rPr lang="en-US" sz="1800" dirty="0" err="1" smtClean="0"/>
              <a:t>una</a:t>
            </a:r>
            <a:r>
              <a:rPr lang="en-US" sz="1800" dirty="0" smtClean="0"/>
              <a:t> </a:t>
            </a:r>
            <a:r>
              <a:rPr lang="en-US" sz="1800" dirty="0" err="1" smtClean="0"/>
              <a:t>sequenza</a:t>
            </a:r>
            <a:r>
              <a:rPr lang="en-US" sz="1800" dirty="0" smtClean="0"/>
              <a:t> </a:t>
            </a:r>
            <a:r>
              <a:rPr lang="en-US" sz="1800" dirty="0" err="1" smtClean="0"/>
              <a:t>aminoacidica</a:t>
            </a:r>
            <a:r>
              <a:rPr lang="en-US" sz="1800" dirty="0" smtClean="0"/>
              <a:t> del GIP e del GLP1R con un </a:t>
            </a:r>
            <a:r>
              <a:rPr lang="en-US" sz="1800" b="1" dirty="0" err="1" smtClean="0"/>
              <a:t>effetto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sulla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sazietà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maggiore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dei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singoli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agonisti</a:t>
            </a:r>
            <a:r>
              <a:rPr lang="en-US" sz="1800" b="1" dirty="0" smtClean="0"/>
              <a:t> del GLP1. </a:t>
            </a:r>
            <a:r>
              <a:rPr lang="en-US" sz="1800" dirty="0" smtClean="0"/>
              <a:t>Si </a:t>
            </a:r>
            <a:r>
              <a:rPr lang="en-US" sz="1800" dirty="0" err="1" smtClean="0"/>
              <a:t>ritiene</a:t>
            </a:r>
            <a:r>
              <a:rPr lang="en-US" sz="1800" dirty="0" smtClean="0"/>
              <a:t> </a:t>
            </a:r>
            <a:r>
              <a:rPr lang="en-US" sz="1800" dirty="0" err="1" smtClean="0"/>
              <a:t>che</a:t>
            </a:r>
            <a:r>
              <a:rPr lang="en-US" sz="1800" dirty="0" smtClean="0"/>
              <a:t> </a:t>
            </a:r>
            <a:r>
              <a:rPr lang="en-US" sz="1800" dirty="0" err="1" smtClean="0"/>
              <a:t>questo</a:t>
            </a:r>
            <a:r>
              <a:rPr lang="en-US" sz="1800" dirty="0" smtClean="0"/>
              <a:t> </a:t>
            </a:r>
            <a:r>
              <a:rPr lang="en-US" sz="1800" dirty="0" err="1" smtClean="0"/>
              <a:t>effetto</a:t>
            </a:r>
            <a:r>
              <a:rPr lang="en-US" sz="1800" dirty="0" smtClean="0"/>
              <a:t> </a:t>
            </a:r>
            <a:r>
              <a:rPr lang="en-US" sz="1800" dirty="0" err="1" smtClean="0"/>
              <a:t>sia</a:t>
            </a:r>
            <a:r>
              <a:rPr lang="en-US" sz="1800" dirty="0" smtClean="0"/>
              <a:t> </a:t>
            </a:r>
            <a:r>
              <a:rPr lang="en-US" sz="1800" dirty="0" err="1" smtClean="0"/>
              <a:t>dovuto</a:t>
            </a:r>
            <a:r>
              <a:rPr lang="en-US" sz="1800" dirty="0" smtClean="0"/>
              <a:t> </a:t>
            </a:r>
            <a:r>
              <a:rPr lang="en-US" sz="1800" dirty="0" err="1" smtClean="0"/>
              <a:t>dall’attivazione</a:t>
            </a:r>
            <a:r>
              <a:rPr lang="en-US" sz="1800" dirty="0" smtClean="0"/>
              <a:t> di GLP1R e di </a:t>
            </a:r>
            <a:r>
              <a:rPr lang="en-US" sz="1800" dirty="0" err="1" smtClean="0"/>
              <a:t>GIPr</a:t>
            </a:r>
            <a:r>
              <a:rPr lang="en-US" sz="1800" dirty="0" smtClean="0"/>
              <a:t> e </a:t>
            </a:r>
            <a:r>
              <a:rPr lang="en-US" sz="1800" dirty="0" err="1" smtClean="0"/>
              <a:t>conseguente</a:t>
            </a:r>
            <a:r>
              <a:rPr lang="en-US" sz="1800" dirty="0" smtClean="0"/>
              <a:t> </a:t>
            </a:r>
            <a:r>
              <a:rPr lang="en-US" sz="1800" dirty="0" err="1" smtClean="0"/>
              <a:t>aumento</a:t>
            </a:r>
            <a:r>
              <a:rPr lang="en-US" sz="1800" dirty="0" smtClean="0"/>
              <a:t> </a:t>
            </a:r>
            <a:r>
              <a:rPr lang="en-US" sz="1800" dirty="0" err="1" smtClean="0"/>
              <a:t>dei</a:t>
            </a:r>
            <a:r>
              <a:rPr lang="en-US" sz="1800" dirty="0" smtClean="0"/>
              <a:t> </a:t>
            </a:r>
            <a:r>
              <a:rPr lang="en-US" sz="1800" dirty="0" err="1" smtClean="0"/>
              <a:t>segnali</a:t>
            </a:r>
            <a:r>
              <a:rPr lang="en-US" sz="1800" dirty="0" smtClean="0"/>
              <a:t> a </a:t>
            </a:r>
            <a:r>
              <a:rPr lang="en-US" sz="1800" b="1" dirty="0" smtClean="0"/>
              <a:t>POMC</a:t>
            </a:r>
            <a:r>
              <a:rPr lang="en-US" sz="1800" dirty="0" smtClean="0"/>
              <a:t>.</a:t>
            </a:r>
          </a:p>
        </p:txBody>
      </p:sp>
      <p:sp>
        <p:nvSpPr>
          <p:cNvPr id="5" name="Rettangolo 4"/>
          <p:cNvSpPr/>
          <p:nvPr/>
        </p:nvSpPr>
        <p:spPr>
          <a:xfrm>
            <a:off x="340153" y="3624517"/>
            <a:ext cx="62001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Tirzepatide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fa parte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della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famiglia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dei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dual agonist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 ha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azione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anche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sulla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termogenesi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provocandone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un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aumento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quindi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determinando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un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aumento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del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consumo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energetico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con </a:t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conseguente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miglioramento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della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riduzione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di peso</a:t>
            </a:r>
            <a:endParaRPr lang="it-IT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8487" y="555017"/>
            <a:ext cx="4505616" cy="3568633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77194" y="4224681"/>
            <a:ext cx="3331446" cy="1878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754202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2"/>
          <p:cNvSpPr txBox="1">
            <a:spLocks/>
          </p:cNvSpPr>
          <p:nvPr/>
        </p:nvSpPr>
        <p:spPr>
          <a:xfrm>
            <a:off x="340154" y="1278996"/>
            <a:ext cx="10185619" cy="5431770"/>
          </a:xfrm>
          <a:prstGeom prst="rect">
            <a:avLst/>
          </a:prstGeom>
        </p:spPr>
        <p:txBody>
          <a:bodyPr>
            <a:normAutofit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it-IT" sz="1600" dirty="0"/>
          </a:p>
        </p:txBody>
      </p:sp>
      <p:sp>
        <p:nvSpPr>
          <p:cNvPr id="3" name="Titolo 1"/>
          <p:cNvSpPr txBox="1">
            <a:spLocks/>
          </p:cNvSpPr>
          <p:nvPr/>
        </p:nvSpPr>
        <p:spPr>
          <a:xfrm>
            <a:off x="340154" y="555017"/>
            <a:ext cx="8444285" cy="627797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it-IT" sz="3600" dirty="0" smtClean="0"/>
              <a:t>Farmaci nel futuro</a:t>
            </a:r>
            <a:endParaRPr lang="it-IT" sz="3600" dirty="0"/>
          </a:p>
        </p:txBody>
      </p:sp>
      <p:sp>
        <p:nvSpPr>
          <p:cNvPr id="4" name="Rettangolo 3"/>
          <p:cNvSpPr/>
          <p:nvPr/>
        </p:nvSpPr>
        <p:spPr>
          <a:xfrm>
            <a:off x="340154" y="1511472"/>
            <a:ext cx="619194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600" dirty="0" err="1">
                <a:solidFill>
                  <a:prstClr val="black"/>
                </a:solidFill>
              </a:rPr>
              <a:t>Ulteriore</a:t>
            </a:r>
            <a:r>
              <a:rPr lang="en-US" sz="1600" dirty="0">
                <a:solidFill>
                  <a:prstClr val="black"/>
                </a:solidFill>
              </a:rPr>
              <a:t>  </a:t>
            </a:r>
            <a:r>
              <a:rPr lang="en-US" sz="1600" dirty="0" err="1">
                <a:solidFill>
                  <a:prstClr val="black"/>
                </a:solidFill>
              </a:rPr>
              <a:t>sviluppo</a:t>
            </a:r>
            <a:r>
              <a:rPr lang="en-US" sz="1600" dirty="0">
                <a:solidFill>
                  <a:prstClr val="black"/>
                </a:solidFill>
              </a:rPr>
              <a:t> è </a:t>
            </a:r>
            <a:r>
              <a:rPr lang="en-US" sz="1600" dirty="0" err="1">
                <a:solidFill>
                  <a:prstClr val="black"/>
                </a:solidFill>
              </a:rPr>
              <a:t>rappresentato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dai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b="1" dirty="0" err="1">
                <a:solidFill>
                  <a:prstClr val="black"/>
                </a:solidFill>
              </a:rPr>
              <a:t>farmaci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triagonisti</a:t>
            </a:r>
            <a:r>
              <a:rPr lang="en-US" sz="1600" dirty="0" smtClean="0">
                <a:solidFill>
                  <a:prstClr val="black"/>
                </a:solidFill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</a:rPr>
              <a:t>che</a:t>
            </a:r>
            <a:r>
              <a:rPr lang="en-US" sz="1600" dirty="0" smtClean="0">
                <a:solidFill>
                  <a:prstClr val="black"/>
                </a:solidFill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</a:rPr>
              <a:t>attivano</a:t>
            </a:r>
            <a:r>
              <a:rPr lang="en-US" sz="1600" dirty="0" smtClean="0">
                <a:solidFill>
                  <a:prstClr val="black"/>
                </a:solidFill>
              </a:rPr>
              <a:t>: </a:t>
            </a:r>
            <a:r>
              <a:rPr lang="en-US" sz="1600" dirty="0">
                <a:solidFill>
                  <a:prstClr val="black"/>
                </a:solidFill>
              </a:rPr>
              <a:t>GLP1R/</a:t>
            </a:r>
            <a:r>
              <a:rPr lang="en-US" sz="1600" dirty="0" err="1">
                <a:solidFill>
                  <a:prstClr val="black"/>
                </a:solidFill>
              </a:rPr>
              <a:t>GIPr</a:t>
            </a:r>
            <a:r>
              <a:rPr lang="en-US" sz="1600" dirty="0">
                <a:solidFill>
                  <a:prstClr val="black"/>
                </a:solidFill>
              </a:rPr>
              <a:t>/GCG (</a:t>
            </a:r>
            <a:r>
              <a:rPr lang="en-US" sz="1600" dirty="0" err="1">
                <a:solidFill>
                  <a:prstClr val="black"/>
                </a:solidFill>
              </a:rPr>
              <a:t>glucagone</a:t>
            </a:r>
            <a:r>
              <a:rPr lang="en-US" sz="1600" dirty="0" smtClean="0">
                <a:solidFill>
                  <a:prstClr val="black"/>
                </a:solidFill>
              </a:rPr>
              <a:t>).</a:t>
            </a:r>
          </a:p>
          <a:p>
            <a:pPr lvl="0"/>
            <a:endParaRPr lang="en-US" sz="1600" dirty="0">
              <a:solidFill>
                <a:prstClr val="black"/>
              </a:solidFill>
            </a:endParaRPr>
          </a:p>
          <a:p>
            <a:pPr lvl="0"/>
            <a:endParaRPr lang="en-US" sz="1600" dirty="0">
              <a:solidFill>
                <a:prstClr val="black"/>
              </a:solidFill>
            </a:endParaRPr>
          </a:p>
          <a:p>
            <a:pPr lvl="0"/>
            <a:r>
              <a:rPr lang="en-US" sz="1600" dirty="0" err="1" smtClean="0">
                <a:solidFill>
                  <a:prstClr val="black"/>
                </a:solidFill>
              </a:rPr>
              <a:t>Studi</a:t>
            </a:r>
            <a:r>
              <a:rPr lang="en-US" sz="1600" dirty="0" smtClean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sono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stati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condotti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sull’azione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smtClean="0">
                <a:solidFill>
                  <a:prstClr val="black"/>
                </a:solidFill>
              </a:rPr>
              <a:t>del </a:t>
            </a:r>
            <a:r>
              <a:rPr lang="en-US" sz="1600" b="1" dirty="0" smtClean="0">
                <a:solidFill>
                  <a:prstClr val="black"/>
                </a:solidFill>
              </a:rPr>
              <a:t>Peptide 20 </a:t>
            </a:r>
            <a:r>
              <a:rPr lang="en-US" sz="1600" dirty="0">
                <a:solidFill>
                  <a:prstClr val="black"/>
                </a:solidFill>
              </a:rPr>
              <a:t>: </a:t>
            </a:r>
            <a:r>
              <a:rPr lang="en-US" sz="1600" dirty="0" smtClean="0">
                <a:solidFill>
                  <a:prstClr val="black"/>
                </a:solidFill>
              </a:rPr>
              <a:t>GLP1R/</a:t>
            </a:r>
            <a:r>
              <a:rPr lang="en-US" sz="1600" dirty="0" err="1" smtClean="0">
                <a:solidFill>
                  <a:prstClr val="black"/>
                </a:solidFill>
              </a:rPr>
              <a:t>GIPr</a:t>
            </a:r>
            <a:r>
              <a:rPr lang="en-US" sz="1600" dirty="0" smtClean="0">
                <a:solidFill>
                  <a:prstClr val="black"/>
                </a:solidFill>
              </a:rPr>
              <a:t>/GCG </a:t>
            </a:r>
            <a:r>
              <a:rPr lang="en-US" sz="1600" dirty="0" err="1" smtClean="0">
                <a:solidFill>
                  <a:prstClr val="black"/>
                </a:solidFill>
              </a:rPr>
              <a:t>triagonist</a:t>
            </a:r>
            <a:r>
              <a:rPr lang="en-US" sz="1600" dirty="0" smtClean="0">
                <a:solidFill>
                  <a:prstClr val="black"/>
                </a:solidFill>
              </a:rPr>
              <a:t>  </a:t>
            </a:r>
            <a:r>
              <a:rPr lang="it-IT" sz="1600" dirty="0" smtClean="0"/>
              <a:t>(MAR423)</a:t>
            </a:r>
            <a:r>
              <a:rPr lang="en-US" sz="1600" dirty="0" err="1" smtClean="0">
                <a:solidFill>
                  <a:prstClr val="black"/>
                </a:solidFill>
              </a:rPr>
              <a:t>che</a:t>
            </a:r>
            <a:r>
              <a:rPr lang="en-US" sz="1600" dirty="0" smtClean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avverrebbe</a:t>
            </a:r>
            <a:r>
              <a:rPr lang="en-US" sz="1600" dirty="0">
                <a:solidFill>
                  <a:prstClr val="black"/>
                </a:solidFill>
              </a:rPr>
              <a:t> grazie al </a:t>
            </a:r>
            <a:r>
              <a:rPr lang="en-US" sz="1600" dirty="0" err="1">
                <a:solidFill>
                  <a:prstClr val="black"/>
                </a:solidFill>
              </a:rPr>
              <a:t>legame</a:t>
            </a:r>
            <a:r>
              <a:rPr lang="en-US" sz="1600" dirty="0">
                <a:solidFill>
                  <a:prstClr val="black"/>
                </a:solidFill>
              </a:rPr>
              <a:t> con </a:t>
            </a:r>
            <a:r>
              <a:rPr lang="en-US" sz="1600" dirty="0" err="1">
                <a:solidFill>
                  <a:prstClr val="black"/>
                </a:solidFill>
              </a:rPr>
              <a:t>molecole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della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famiglia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delle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Proteine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smtClean="0">
                <a:solidFill>
                  <a:prstClr val="black"/>
                </a:solidFill>
              </a:rPr>
              <a:t>G.</a:t>
            </a:r>
          </a:p>
          <a:p>
            <a:pPr lvl="0"/>
            <a:endParaRPr lang="en-US" sz="1600" dirty="0" smtClean="0">
              <a:solidFill>
                <a:prstClr val="black"/>
              </a:solidFill>
            </a:endParaRPr>
          </a:p>
          <a:p>
            <a:pPr lvl="0"/>
            <a:r>
              <a:rPr lang="en-US" sz="1600" dirty="0" err="1" smtClean="0">
                <a:solidFill>
                  <a:prstClr val="black"/>
                </a:solidFill>
              </a:rPr>
              <a:t>L’azione</a:t>
            </a:r>
            <a:r>
              <a:rPr lang="en-US" sz="1600" dirty="0" smtClean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della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smtClean="0">
                <a:solidFill>
                  <a:prstClr val="black"/>
                </a:solidFill>
              </a:rPr>
              <a:t>Peptide 20 </a:t>
            </a:r>
            <a:r>
              <a:rPr lang="en-US" sz="1600" dirty="0" err="1">
                <a:solidFill>
                  <a:prstClr val="black"/>
                </a:solidFill>
              </a:rPr>
              <a:t>sembra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</a:rPr>
              <a:t>che</a:t>
            </a:r>
            <a:r>
              <a:rPr lang="en-US" sz="1600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aumenti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>
                <a:solidFill>
                  <a:prstClr val="black"/>
                </a:solidFill>
              </a:rPr>
              <a:t>l’affinità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en-US" sz="1600" dirty="0">
                <a:solidFill>
                  <a:prstClr val="black"/>
                </a:solidFill>
              </a:rPr>
              <a:t>di </a:t>
            </a:r>
            <a:r>
              <a:rPr lang="en-US" sz="1600" dirty="0" err="1">
                <a:solidFill>
                  <a:prstClr val="black"/>
                </a:solidFill>
              </a:rPr>
              <a:t>legame</a:t>
            </a:r>
            <a:r>
              <a:rPr lang="en-US" sz="1600" dirty="0">
                <a:solidFill>
                  <a:prstClr val="black"/>
                </a:solidFill>
              </a:rPr>
              <a:t> di GLP1R/</a:t>
            </a:r>
            <a:r>
              <a:rPr lang="en-US" sz="1600" dirty="0" err="1">
                <a:solidFill>
                  <a:prstClr val="black"/>
                </a:solidFill>
              </a:rPr>
              <a:t>GIPr</a:t>
            </a:r>
            <a:r>
              <a:rPr lang="en-US" sz="1600" dirty="0">
                <a:solidFill>
                  <a:prstClr val="black"/>
                </a:solidFill>
              </a:rPr>
              <a:t>/GCG. </a:t>
            </a:r>
            <a:r>
              <a:rPr lang="en-US" sz="1600" dirty="0" err="1">
                <a:solidFill>
                  <a:prstClr val="black"/>
                </a:solidFill>
              </a:rPr>
              <a:t>Inoltre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il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mantenimento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dei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livelli</a:t>
            </a:r>
            <a:r>
              <a:rPr lang="en-US" sz="1600" dirty="0">
                <a:solidFill>
                  <a:prstClr val="black"/>
                </a:solidFill>
              </a:rPr>
              <a:t> di </a:t>
            </a:r>
            <a:r>
              <a:rPr lang="en-US" sz="1600" dirty="0" err="1">
                <a:solidFill>
                  <a:prstClr val="black"/>
                </a:solidFill>
              </a:rPr>
              <a:t>glucagone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alla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periferia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provoca</a:t>
            </a:r>
            <a:r>
              <a:rPr lang="en-US" sz="1600" dirty="0">
                <a:solidFill>
                  <a:prstClr val="black"/>
                </a:solidFill>
              </a:rPr>
              <a:t> un </a:t>
            </a:r>
            <a:r>
              <a:rPr lang="en-US" sz="1600" dirty="0" err="1">
                <a:solidFill>
                  <a:prstClr val="black"/>
                </a:solidFill>
              </a:rPr>
              <a:t>aumento</a:t>
            </a:r>
            <a:r>
              <a:rPr lang="en-US" sz="1600" dirty="0">
                <a:solidFill>
                  <a:prstClr val="black"/>
                </a:solidFill>
              </a:rPr>
              <a:t> de </a:t>
            </a:r>
            <a:r>
              <a:rPr lang="en-US" sz="1600" dirty="0" err="1">
                <a:solidFill>
                  <a:prstClr val="black"/>
                </a:solidFill>
              </a:rPr>
              <a:t>consumo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energetico</a:t>
            </a:r>
            <a:r>
              <a:rPr lang="en-US" sz="1600" dirty="0">
                <a:solidFill>
                  <a:prstClr val="black"/>
                </a:solidFill>
              </a:rPr>
              <a:t>, </a:t>
            </a:r>
            <a:r>
              <a:rPr lang="en-US" sz="1600" dirty="0" err="1">
                <a:solidFill>
                  <a:prstClr val="black"/>
                </a:solidFill>
              </a:rPr>
              <a:t>nonchè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una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riduzione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dei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depositi</a:t>
            </a:r>
            <a:r>
              <a:rPr lang="en-US" sz="1600" dirty="0">
                <a:solidFill>
                  <a:prstClr val="black"/>
                </a:solidFill>
              </a:rPr>
              <a:t> di </a:t>
            </a:r>
            <a:r>
              <a:rPr lang="en-US" sz="1600" dirty="0" err="1">
                <a:solidFill>
                  <a:prstClr val="black"/>
                </a:solidFill>
              </a:rPr>
              <a:t>grasso</a:t>
            </a:r>
            <a:r>
              <a:rPr lang="en-US" sz="1600" dirty="0" smtClean="0">
                <a:solidFill>
                  <a:prstClr val="black"/>
                </a:solidFill>
              </a:rPr>
              <a:t>.</a:t>
            </a:r>
          </a:p>
          <a:p>
            <a:pPr lvl="0"/>
            <a:endParaRPr lang="en-US" sz="1600" dirty="0">
              <a:solidFill>
                <a:prstClr val="black"/>
              </a:solidFill>
            </a:endParaRPr>
          </a:p>
          <a:p>
            <a:pPr lvl="0"/>
            <a:r>
              <a:rPr lang="en-US" sz="1600" dirty="0" err="1">
                <a:solidFill>
                  <a:prstClr val="black"/>
                </a:solidFill>
              </a:rPr>
              <a:t>Attualmente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sono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ancora</a:t>
            </a:r>
            <a:r>
              <a:rPr lang="en-US" sz="1600" dirty="0">
                <a:solidFill>
                  <a:prstClr val="black"/>
                </a:solidFill>
              </a:rPr>
              <a:t> in </a:t>
            </a:r>
            <a:r>
              <a:rPr lang="en-US" sz="1600" dirty="0" err="1">
                <a:solidFill>
                  <a:prstClr val="black"/>
                </a:solidFill>
              </a:rPr>
              <a:t>corso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studi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sperimentali</a:t>
            </a:r>
            <a:r>
              <a:rPr lang="en-US" sz="1600" dirty="0">
                <a:solidFill>
                  <a:prstClr val="black"/>
                </a:solidFill>
              </a:rPr>
              <a:t> di </a:t>
            </a:r>
            <a:r>
              <a:rPr lang="en-US" sz="1600" dirty="0" err="1">
                <a:solidFill>
                  <a:prstClr val="black"/>
                </a:solidFill>
              </a:rPr>
              <a:t>laboratorio</a:t>
            </a:r>
            <a:r>
              <a:rPr lang="en-US" sz="1600" dirty="0">
                <a:solidFill>
                  <a:prstClr val="black"/>
                </a:solidFill>
              </a:rPr>
              <a:t> per </a:t>
            </a:r>
            <a:r>
              <a:rPr lang="en-US" sz="1600" dirty="0" err="1">
                <a:solidFill>
                  <a:prstClr val="black"/>
                </a:solidFill>
              </a:rPr>
              <a:t>meglio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comprendere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il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complesso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meccanismo</a:t>
            </a:r>
            <a:r>
              <a:rPr lang="en-US" sz="1600" dirty="0">
                <a:solidFill>
                  <a:prstClr val="black"/>
                </a:solidFill>
              </a:rPr>
              <a:t> di </a:t>
            </a:r>
            <a:r>
              <a:rPr lang="en-US" sz="1600" dirty="0" err="1" smtClean="0">
                <a:solidFill>
                  <a:prstClr val="black"/>
                </a:solidFill>
              </a:rPr>
              <a:t>azione</a:t>
            </a:r>
            <a:r>
              <a:rPr lang="en-US" sz="1600" dirty="0" smtClean="0">
                <a:solidFill>
                  <a:prstClr val="black"/>
                </a:solidFill>
              </a:rPr>
              <a:t>.</a:t>
            </a:r>
            <a:endParaRPr lang="en-US" sz="1600" dirty="0">
              <a:solidFill>
                <a:prstClr val="black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91309" y="4504402"/>
            <a:ext cx="3598612" cy="137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91309" y="2260266"/>
            <a:ext cx="3184901" cy="2112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65737" y="330189"/>
            <a:ext cx="3993673" cy="1705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35866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03520" y="631181"/>
            <a:ext cx="6469592" cy="300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sellaDiTesto 4"/>
          <p:cNvSpPr txBox="1"/>
          <p:nvPr/>
        </p:nvSpPr>
        <p:spPr>
          <a:xfrm>
            <a:off x="396240" y="1270000"/>
            <a:ext cx="4876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It is known that </a:t>
            </a:r>
            <a:r>
              <a:rPr lang="en-US" b="1" dirty="0" smtClean="0"/>
              <a:t>peptide 20 potently reversed metabolic disorders in rodent models </a:t>
            </a:r>
            <a:r>
              <a:rPr lang="en-US" dirty="0" smtClean="0"/>
              <a:t>of obesity and diabetes, characteristic of increased energy expenditure and elevated circulating FGF21 levels as a result of GCGR </a:t>
            </a:r>
            <a:r>
              <a:rPr lang="en-US" dirty="0" err="1" smtClean="0"/>
              <a:t>agonism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These observations suggest a combined mechanism of action for peptide 20 that uses conserved residues for </a:t>
            </a:r>
            <a:r>
              <a:rPr lang="en-US" dirty="0" err="1" smtClean="0"/>
              <a:t>ligand</a:t>
            </a:r>
            <a:r>
              <a:rPr lang="en-US" dirty="0" smtClean="0"/>
              <a:t> recognition and specific residues to induce conformational changes unique to each receptor, leading to a highly potent and balanced multi targeting agonist for GIPR, GLP-1R and GCGR with a </a:t>
            </a:r>
            <a:r>
              <a:rPr lang="en-US" dirty="0" err="1" smtClean="0"/>
              <a:t>cAMP</a:t>
            </a:r>
            <a:r>
              <a:rPr lang="en-US" dirty="0" smtClean="0"/>
              <a:t> signaling profile similar to that of GIP, GLP-1 and GCG</a:t>
            </a:r>
          </a:p>
          <a:p>
            <a:endParaRPr lang="it-IT" dirty="0"/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340154" y="555017"/>
            <a:ext cx="8444285" cy="627797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it-IT" sz="3600" dirty="0" smtClean="0"/>
              <a:t>Farmaci nel futuro</a:t>
            </a:r>
            <a:endParaRPr lang="it-IT" sz="3600" dirty="0"/>
          </a:p>
        </p:txBody>
      </p:sp>
    </p:spTree>
    <p:extLst>
      <p:ext uri="{BB962C8B-B14F-4D97-AF65-F5344CB8AC3E}">
        <p14:creationId xmlns:p14="http://schemas.microsoft.com/office/powerpoint/2010/main" xmlns="" val="48856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01970" y="124848"/>
            <a:ext cx="6250467" cy="5818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asellaDiTesto 2"/>
          <p:cNvSpPr txBox="1"/>
          <p:nvPr/>
        </p:nvSpPr>
        <p:spPr>
          <a:xfrm>
            <a:off x="539285" y="1510822"/>
            <a:ext cx="397175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 smtClean="0"/>
          </a:p>
          <a:p>
            <a:r>
              <a:rPr lang="it-IT" dirty="0" smtClean="0"/>
              <a:t>AOM sembrano avere effetti anche sui circuiti del sistema </a:t>
            </a:r>
            <a:r>
              <a:rPr lang="it-IT" dirty="0" err="1" smtClean="0"/>
              <a:t>limbico</a:t>
            </a:r>
            <a:r>
              <a:rPr lang="it-IT" dirty="0" smtClean="0"/>
              <a:t> e della OCF anche se gli studi attualmente sono condotti in laboratorio e non su umani.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497840" y="701040"/>
            <a:ext cx="406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Farmaci anti obesità (AOM) e circuiti cerebrali</a:t>
            </a:r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37177" y="1279691"/>
            <a:ext cx="6764663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In </a:t>
            </a:r>
            <a:r>
              <a:rPr lang="en-US" dirty="0"/>
              <a:t>patients with opioid use disorder (OUD) or alcohol use disorder (AUD), the incidence of opioid overdose and alcohol intoxication was found to be lower among those with prescriptions for GIP/GLP-1 RA medications compared to those without such prescriptions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/>
              <a:t>This finding is consistent with recent animal studies showing that GLP-1 RA drugs can reduce the acute behavioral effects associated with the use of substances such as ethanol, cocaine, amphetamine, and nicotine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/>
              <a:t>Exendin-4 has been shown to reduce cue-induced heroin-seeking behavior and relapse in rodents, suggesting potential clinical use in treating opioid addiction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/>
              <a:t>Despite the promising evidence from animal models, there is currently very limited clinical data supporting these effects in humans</a:t>
            </a:r>
          </a:p>
          <a:p>
            <a:endParaRPr lang="it-IT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48264" y="1493520"/>
            <a:ext cx="4564543" cy="1715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olo 1"/>
          <p:cNvSpPr txBox="1">
            <a:spLocks/>
          </p:cNvSpPr>
          <p:nvPr/>
        </p:nvSpPr>
        <p:spPr>
          <a:xfrm>
            <a:off x="340154" y="555017"/>
            <a:ext cx="8444285" cy="627797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it-IT" sz="3600" dirty="0" smtClean="0"/>
              <a:t>Dipendenze e Farmaci anti-obesità</a:t>
            </a:r>
            <a:endParaRPr lang="it-IT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43080" y="1278611"/>
            <a:ext cx="1163710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GLP-1 </a:t>
            </a:r>
            <a:r>
              <a:rPr lang="en-US" dirty="0"/>
              <a:t>receptor activation in the hypothalamus and brainstem reduces appetite and enhances satiety.GLP-1RA agonists also influence the mesolimbic pathway, especially the nucleus </a:t>
            </a:r>
            <a:r>
              <a:rPr lang="en-US" dirty="0" err="1"/>
              <a:t>accumbens</a:t>
            </a:r>
            <a:r>
              <a:rPr lang="en-US" dirty="0"/>
              <a:t> (</a:t>
            </a:r>
            <a:r>
              <a:rPr lang="en-US" dirty="0" err="1"/>
              <a:t>NAc</a:t>
            </a:r>
            <a:r>
              <a:rPr lang="en-US" dirty="0"/>
              <a:t>) and ventral tegmental area (VTA</a:t>
            </a:r>
            <a:r>
              <a:rPr lang="en-US" dirty="0" smtClean="0"/>
              <a:t>).</a:t>
            </a:r>
          </a:p>
          <a:p>
            <a:endParaRPr lang="en-US" dirty="0" smtClean="0"/>
          </a:p>
          <a:p>
            <a:r>
              <a:rPr lang="en-US" dirty="0" smtClean="0"/>
              <a:t>These </a:t>
            </a:r>
            <a:r>
              <a:rPr lang="en-US" dirty="0"/>
              <a:t>regions are key parts of the brain’s reward system, which is involved in addiction to food and substances like alcohol, opioids, nicotine, and cocaine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err="1" smtClean="0"/>
              <a:t>Semaglutide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 err="1"/>
              <a:t>tirzepatide</a:t>
            </a:r>
            <a:r>
              <a:rPr lang="en-US" dirty="0"/>
              <a:t> appear to uniquely modulate GABA release in the central amygdala and </a:t>
            </a:r>
            <a:r>
              <a:rPr lang="en-US" dirty="0" err="1"/>
              <a:t>infralimbic</a:t>
            </a:r>
            <a:r>
              <a:rPr lang="en-US" dirty="0"/>
              <a:t> </a:t>
            </a:r>
            <a:r>
              <a:rPr lang="en-US" dirty="0" smtClean="0"/>
              <a:t>cortex.</a:t>
            </a:r>
          </a:p>
          <a:p>
            <a:endParaRPr lang="en-US" dirty="0" smtClean="0"/>
          </a:p>
          <a:p>
            <a:r>
              <a:rPr lang="en-US" dirty="0" smtClean="0"/>
              <a:t>Through </a:t>
            </a:r>
            <a:r>
              <a:rPr lang="en-US" dirty="0"/>
              <a:t>modulation of dopamine signaling, these drugs reduce cravings and support more rational decision-making in the presence of rewarding stimuli.</a:t>
            </a:r>
            <a:endParaRPr lang="it-IT" dirty="0"/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340154" y="555017"/>
            <a:ext cx="8444285" cy="627797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it-IT" sz="3600" dirty="0" smtClean="0"/>
              <a:t>Dipendenze e Farmaci anti-obesità</a:t>
            </a:r>
            <a:endParaRPr lang="it-IT" sz="3600" dirty="0"/>
          </a:p>
        </p:txBody>
      </p:sp>
      <p:sp>
        <p:nvSpPr>
          <p:cNvPr id="7170" name="AutoShape 2" descr="Compulsive Eating: Meaning, Signs, Causes, Effects, Treatm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7172" name="AutoShape 4" descr="https://mantracare.org/wp-content/uploads/2022/06/compulsive-eating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45723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44671" y="1275431"/>
            <a:ext cx="6157729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Effects of GLP1-A on </a:t>
            </a:r>
            <a:r>
              <a:rPr lang="en-US" b="1" dirty="0" smtClean="0"/>
              <a:t>opioids addictions</a:t>
            </a:r>
          </a:p>
          <a:p>
            <a:endParaRPr lang="en-US" sz="1600" dirty="0"/>
          </a:p>
          <a:p>
            <a:r>
              <a:rPr lang="en-US" sz="1600" dirty="0"/>
              <a:t>In the first RCT to test these drugs against opioid addiction, </a:t>
            </a:r>
            <a:r>
              <a:rPr lang="en-US" sz="1600" b="1" dirty="0" smtClean="0"/>
              <a:t>patients assigned </a:t>
            </a:r>
            <a:r>
              <a:rPr lang="en-US" sz="1600" b="1" dirty="0"/>
              <a:t>to </a:t>
            </a:r>
            <a:r>
              <a:rPr lang="en-US" sz="1600" b="1" dirty="0" err="1"/>
              <a:t>liraglutide</a:t>
            </a:r>
            <a:r>
              <a:rPr lang="en-US" sz="1600" b="1" dirty="0"/>
              <a:t> reported a 40 % reduction in opioid cravings </a:t>
            </a:r>
            <a:r>
              <a:rPr lang="en-US" sz="1600" b="1" dirty="0" smtClean="0"/>
              <a:t>over the </a:t>
            </a:r>
            <a:r>
              <a:rPr lang="en-US" sz="1600" b="1" dirty="0"/>
              <a:t>3-week study, even though they used the lowest dose of a weak </a:t>
            </a:r>
            <a:r>
              <a:rPr lang="en-US" sz="1600" b="1" dirty="0" smtClean="0"/>
              <a:t>GLP- 1RA </a:t>
            </a:r>
            <a:r>
              <a:rPr lang="en-US" sz="1600" b="1" dirty="0"/>
              <a:t>and over half of the study patients dropped out before the </a:t>
            </a:r>
            <a:r>
              <a:rPr lang="en-US" sz="1600" b="1" dirty="0" smtClean="0"/>
              <a:t>brief study </a:t>
            </a:r>
            <a:r>
              <a:rPr lang="en-US" sz="1600" b="1" dirty="0"/>
              <a:t>was </a:t>
            </a:r>
            <a:r>
              <a:rPr lang="en-US" sz="1600" b="1" dirty="0" smtClean="0"/>
              <a:t>completed.</a:t>
            </a:r>
          </a:p>
          <a:p>
            <a:endParaRPr lang="en-US" sz="1600" dirty="0"/>
          </a:p>
          <a:p>
            <a:r>
              <a:rPr lang="en-US" sz="1600" dirty="0" smtClean="0"/>
              <a:t> An </a:t>
            </a:r>
            <a:r>
              <a:rPr lang="en-US" sz="1600" dirty="0"/>
              <a:t>observational study of 33,000 diabetic patients found </a:t>
            </a:r>
            <a:r>
              <a:rPr lang="en-US" sz="1600" dirty="0" smtClean="0"/>
              <a:t>that compared </a:t>
            </a:r>
            <a:r>
              <a:rPr lang="en-US" sz="1600" dirty="0"/>
              <a:t>to other antidiabetic medications, </a:t>
            </a:r>
            <a:r>
              <a:rPr lang="en-US" sz="1600" b="1" dirty="0" err="1"/>
              <a:t>semaglutide</a:t>
            </a:r>
            <a:r>
              <a:rPr lang="en-US" sz="1600" b="1" dirty="0"/>
              <a:t> was </a:t>
            </a:r>
            <a:r>
              <a:rPr lang="en-US" sz="1600" b="1" dirty="0" smtClean="0"/>
              <a:t>associated with </a:t>
            </a:r>
            <a:r>
              <a:rPr lang="en-US" sz="1600" b="1" dirty="0"/>
              <a:t>an ~50 % lower risk of opioid overdose during a 1-year </a:t>
            </a:r>
            <a:r>
              <a:rPr lang="en-US" sz="1600" b="1" dirty="0" smtClean="0"/>
              <a:t>follow-up period. </a:t>
            </a:r>
            <a:r>
              <a:rPr lang="en-US" sz="1600" dirty="0"/>
              <a:t>Similarly, an observational study of 1.3 million patients </a:t>
            </a:r>
            <a:r>
              <a:rPr lang="en-US" sz="1600" dirty="0" smtClean="0"/>
              <a:t>with </a:t>
            </a:r>
            <a:r>
              <a:rPr lang="en-US" sz="1600" dirty="0" err="1" smtClean="0"/>
              <a:t>opioid</a:t>
            </a:r>
            <a:r>
              <a:rPr lang="en-US" sz="1600" dirty="0" smtClean="0"/>
              <a:t> </a:t>
            </a:r>
            <a:r>
              <a:rPr lang="en-US" sz="1600" dirty="0"/>
              <a:t>use disorder or AUD reported that those who were started on </a:t>
            </a:r>
            <a:r>
              <a:rPr lang="en-US" sz="1600" dirty="0" smtClean="0"/>
              <a:t>a GLP-1RA </a:t>
            </a:r>
            <a:r>
              <a:rPr lang="en-US" sz="1600" dirty="0"/>
              <a:t>had a 40 % lower rate of opioid overdose and 50 % lower </a:t>
            </a:r>
            <a:r>
              <a:rPr lang="en-US" sz="1600" dirty="0" smtClean="0"/>
              <a:t>rate of </a:t>
            </a:r>
            <a:r>
              <a:rPr lang="en-US" sz="1600" dirty="0"/>
              <a:t>alcohol intoxication compared to those who were not started on </a:t>
            </a:r>
            <a:r>
              <a:rPr lang="en-US" sz="1600" dirty="0" smtClean="0"/>
              <a:t>a GLP-1RA.92</a:t>
            </a:r>
            <a:endParaRPr lang="it-IT" sz="1600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rcRect l="7252" r="6086"/>
          <a:stretch>
            <a:fillRect/>
          </a:stretch>
        </p:blipFill>
        <p:spPr>
          <a:xfrm>
            <a:off x="6675119" y="1744034"/>
            <a:ext cx="5483797" cy="2949886"/>
          </a:xfrm>
          <a:prstGeom prst="rect">
            <a:avLst/>
          </a:prstGeom>
        </p:spPr>
      </p:pic>
      <p:sp>
        <p:nvSpPr>
          <p:cNvPr id="5" name="Titolo 1"/>
          <p:cNvSpPr txBox="1">
            <a:spLocks/>
          </p:cNvSpPr>
          <p:nvPr/>
        </p:nvSpPr>
        <p:spPr>
          <a:xfrm>
            <a:off x="340154" y="555017"/>
            <a:ext cx="8444285" cy="627797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it-IT" sz="3600" dirty="0" smtClean="0"/>
              <a:t>Dipendenze e Farmaci anti-obesità</a:t>
            </a:r>
            <a:endParaRPr lang="it-IT" sz="3600" dirty="0"/>
          </a:p>
        </p:txBody>
      </p:sp>
    </p:spTree>
    <p:extLst>
      <p:ext uri="{BB962C8B-B14F-4D97-AF65-F5344CB8AC3E}">
        <p14:creationId xmlns:p14="http://schemas.microsoft.com/office/powerpoint/2010/main" xmlns="" val="282938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/>
          <p:cNvSpPr txBox="1">
            <a:spLocks/>
          </p:cNvSpPr>
          <p:nvPr/>
        </p:nvSpPr>
        <p:spPr>
          <a:xfrm>
            <a:off x="340961" y="556206"/>
            <a:ext cx="9803958" cy="59599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it-IT" sz="3600" dirty="0" smtClean="0"/>
              <a:t>Strutture del SNC</a:t>
            </a:r>
            <a:endParaRPr lang="it-IT" sz="3600" dirty="0"/>
          </a:p>
        </p:txBody>
      </p:sp>
      <p:sp>
        <p:nvSpPr>
          <p:cNvPr id="4" name="Segnaposto contenuto 3"/>
          <p:cNvSpPr txBox="1">
            <a:spLocks/>
          </p:cNvSpPr>
          <p:nvPr/>
        </p:nvSpPr>
        <p:spPr>
          <a:xfrm>
            <a:off x="350463" y="1235544"/>
            <a:ext cx="6314497" cy="4744908"/>
          </a:xfrm>
          <a:prstGeom prst="rect">
            <a:avLst/>
          </a:prstGeom>
        </p:spPr>
        <p:txBody>
          <a:bodyPr>
            <a:noAutofit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it-IT" sz="1800" dirty="0" smtClean="0"/>
              <a:t>A livello dell’encefalo, le strutture anatomiche coinvolte sono:</a:t>
            </a:r>
          </a:p>
          <a:p>
            <a:r>
              <a:rPr lang="it-IT" sz="1800" dirty="0" smtClean="0"/>
              <a:t>L’ipotalamo</a:t>
            </a:r>
          </a:p>
          <a:p>
            <a:r>
              <a:rPr lang="it-IT" sz="1800" dirty="0" smtClean="0"/>
              <a:t>Il sistema limbico</a:t>
            </a:r>
            <a:br>
              <a:rPr lang="it-IT" sz="1800" dirty="0" smtClean="0"/>
            </a:br>
            <a:endParaRPr lang="it-IT" sz="1800" dirty="0" smtClean="0"/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it-IT" sz="1800" dirty="0"/>
              <a:t>Il cervello riceve segnali dalla periferia che gli forniscono informazioni sulla disponibilità dei substrati e dei nutrienti, sullo stato dei depositi di energia e sulle necessità della  loro utilizzazione in rapporto alle diverse  condizioni energetiche dell’organismo.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endParaRPr lang="it-IT" sz="1800" dirty="0"/>
          </a:p>
        </p:txBody>
      </p:sp>
      <p:pic>
        <p:nvPicPr>
          <p:cNvPr id="30724" name="Picture 4" descr="Sistema limbico - Wikiped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7842" y="1524000"/>
            <a:ext cx="5273038" cy="35153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948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2129" y="426204"/>
            <a:ext cx="6398319" cy="5293296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240224" y="2472687"/>
            <a:ext cx="45525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err="1"/>
              <a:t>Riboldi</a:t>
            </a:r>
            <a:r>
              <a:rPr lang="it-IT" dirty="0"/>
              <a:t> and Carrà. Anti-</a:t>
            </a:r>
            <a:r>
              <a:rPr lang="it-IT" dirty="0" err="1"/>
              <a:t>obesity</a:t>
            </a:r>
            <a:r>
              <a:rPr lang="it-IT" dirty="0"/>
              <a:t> </a:t>
            </a:r>
            <a:r>
              <a:rPr lang="it-IT" dirty="0" err="1"/>
              <a:t>Drugs</a:t>
            </a:r>
            <a:r>
              <a:rPr lang="it-IT" dirty="0"/>
              <a:t> and Binge Eating Disorder Alpha </a:t>
            </a:r>
            <a:r>
              <a:rPr lang="it-IT" dirty="0" err="1"/>
              <a:t>Psychiatry</a:t>
            </a:r>
            <a:r>
              <a:rPr lang="it-IT" dirty="0"/>
              <a:t> </a:t>
            </a:r>
            <a:r>
              <a:rPr lang="it-IT" dirty="0" smtClean="0"/>
              <a:t>2024</a:t>
            </a:r>
            <a:endParaRPr lang="it-IT" dirty="0"/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340154" y="555017"/>
            <a:ext cx="8444285" cy="627797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it-IT" sz="3600" dirty="0" smtClean="0"/>
              <a:t>Farmaci anti-obesità e BED</a:t>
            </a:r>
            <a:endParaRPr lang="it-IT" sz="3600" dirty="0"/>
          </a:p>
        </p:txBody>
      </p:sp>
    </p:spTree>
    <p:extLst>
      <p:ext uri="{BB962C8B-B14F-4D97-AF65-F5344CB8AC3E}">
        <p14:creationId xmlns:p14="http://schemas.microsoft.com/office/powerpoint/2010/main" xmlns="" val="373396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47339" y="1057793"/>
            <a:ext cx="8512181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use of anti-obesity drugs for BED is supported to a certain </a:t>
            </a:r>
            <a:r>
              <a:rPr lang="en-US" dirty="0" smtClean="0"/>
              <a:t>extent by </a:t>
            </a:r>
            <a:r>
              <a:rPr lang="en-US" dirty="0"/>
              <a:t>the findings of this review. Indeed, psychological and </a:t>
            </a:r>
            <a:r>
              <a:rPr lang="en-US" dirty="0" smtClean="0"/>
              <a:t>behavioral therapies</a:t>
            </a:r>
            <a:r>
              <a:rPr lang="en-US" dirty="0"/>
              <a:t>, as well as the vast majority of other drugs tested for </a:t>
            </a:r>
            <a:r>
              <a:rPr lang="en-US" dirty="0" smtClean="0"/>
              <a:t>the treatment </a:t>
            </a:r>
            <a:r>
              <a:rPr lang="en-US" dirty="0"/>
              <a:t>of BE symptoms, showed an unsatisfactory effect on </a:t>
            </a:r>
            <a:r>
              <a:rPr lang="en-US" dirty="0" smtClean="0"/>
              <a:t>the desirable </a:t>
            </a:r>
            <a:r>
              <a:rPr lang="en-US" dirty="0"/>
              <a:t>weight loss, thus even more encouraging the use of </a:t>
            </a:r>
            <a:r>
              <a:rPr lang="en-US" dirty="0" err="1" smtClean="0"/>
              <a:t>antiobesity</a:t>
            </a:r>
            <a:r>
              <a:rPr lang="en-US" dirty="0" smtClean="0"/>
              <a:t> agents </a:t>
            </a:r>
            <a:r>
              <a:rPr lang="en-US" dirty="0"/>
              <a:t>for people with </a:t>
            </a:r>
            <a:r>
              <a:rPr lang="en-US" dirty="0" smtClean="0"/>
              <a:t>BED. </a:t>
            </a:r>
            <a:r>
              <a:rPr lang="en-US" dirty="0"/>
              <a:t>Nevertheless, while </a:t>
            </a:r>
            <a:r>
              <a:rPr lang="en-US" dirty="0" smtClean="0"/>
              <a:t>breaking a </a:t>
            </a:r>
            <a:r>
              <a:rPr lang="en-US" dirty="0"/>
              <a:t>potentially vicious cycle of uncontrolled elevated dietary </a:t>
            </a:r>
            <a:r>
              <a:rPr lang="en-US" dirty="0" smtClean="0"/>
              <a:t>intake is </a:t>
            </a:r>
            <a:r>
              <a:rPr lang="en-US" dirty="0"/>
              <a:t>hypothesized to be beneficial for both BE symptoms and overweight</a:t>
            </a:r>
            <a:r>
              <a:rPr lang="en-US" dirty="0" smtClean="0"/>
              <a:t>,  </a:t>
            </a:r>
            <a:r>
              <a:rPr lang="en-US" dirty="0"/>
              <a:t>BED and obesity seem to involve distinct </a:t>
            </a:r>
            <a:r>
              <a:rPr lang="en-US" dirty="0" smtClean="0"/>
              <a:t>neurobiological features. </a:t>
            </a:r>
          </a:p>
          <a:p>
            <a:endParaRPr lang="en-US" dirty="0"/>
          </a:p>
          <a:p>
            <a:r>
              <a:rPr lang="en-US" dirty="0" smtClean="0"/>
              <a:t>Latest </a:t>
            </a:r>
            <a:r>
              <a:rPr lang="en-US" dirty="0"/>
              <a:t>evidence shows that </a:t>
            </a:r>
            <a:r>
              <a:rPr lang="en-US" b="1" dirty="0"/>
              <a:t>BED</a:t>
            </a:r>
            <a:r>
              <a:rPr lang="en-US" dirty="0"/>
              <a:t>, but not obesity, is </a:t>
            </a:r>
            <a:r>
              <a:rPr lang="en-US" dirty="0" smtClean="0"/>
              <a:t>characterized by </a:t>
            </a:r>
            <a:r>
              <a:rPr lang="en-US" b="1" dirty="0"/>
              <a:t>elevated sensitivity to food reward</a:t>
            </a:r>
            <a:r>
              <a:rPr lang="en-US" dirty="0"/>
              <a:t>, coupled with </a:t>
            </a:r>
            <a:r>
              <a:rPr lang="en-US" b="1" dirty="0" smtClean="0"/>
              <a:t>increased impulsivity </a:t>
            </a:r>
            <a:r>
              <a:rPr lang="en-US" b="1" dirty="0"/>
              <a:t>and </a:t>
            </a:r>
            <a:r>
              <a:rPr lang="en-US" b="1" dirty="0" smtClean="0"/>
              <a:t>compulsivity</a:t>
            </a:r>
            <a:r>
              <a:rPr lang="en-US" dirty="0" smtClean="0"/>
              <a:t>. Likewise</a:t>
            </a:r>
            <a:r>
              <a:rPr lang="en-US" dirty="0"/>
              <a:t>, emotional reactivity, </a:t>
            </a:r>
            <a:r>
              <a:rPr lang="en-US" dirty="0" smtClean="0"/>
              <a:t>featuring the </a:t>
            </a:r>
            <a:r>
              <a:rPr lang="en-US" dirty="0"/>
              <a:t>intensity and duration of emotions in response to stimuli</a:t>
            </a:r>
            <a:r>
              <a:rPr lang="en-US" dirty="0" smtClean="0"/>
              <a:t>, is </a:t>
            </a:r>
            <a:r>
              <a:rPr lang="en-US" dirty="0"/>
              <a:t>involved in eating-related </a:t>
            </a:r>
            <a:r>
              <a:rPr lang="en-US" dirty="0" smtClean="0"/>
              <a:t>psychopathology. Furthermore, greater </a:t>
            </a:r>
            <a:r>
              <a:rPr lang="en-US" dirty="0"/>
              <a:t>reported negative emotion is associated with </a:t>
            </a:r>
            <a:r>
              <a:rPr lang="en-US" dirty="0" smtClean="0"/>
              <a:t>subsequent BE </a:t>
            </a:r>
            <a:r>
              <a:rPr lang="en-US" dirty="0"/>
              <a:t>in individuals with BED and not in overweight individuals </a:t>
            </a:r>
            <a:r>
              <a:rPr lang="en-US" dirty="0" smtClean="0"/>
              <a:t>without BED. </a:t>
            </a:r>
          </a:p>
          <a:p>
            <a:endParaRPr lang="en-US" b="1" dirty="0"/>
          </a:p>
          <a:p>
            <a:r>
              <a:rPr lang="en-US" b="1" dirty="0" smtClean="0"/>
              <a:t>Hence</a:t>
            </a:r>
            <a:r>
              <a:rPr lang="en-US" b="1" dirty="0"/>
              <a:t>, anti-obesity drugs might represent more of </a:t>
            </a:r>
            <a:r>
              <a:rPr lang="en-US" b="1" dirty="0" smtClean="0"/>
              <a:t>a symptomatic </a:t>
            </a:r>
            <a:r>
              <a:rPr lang="en-US" b="1" dirty="0"/>
              <a:t>than a key treatment for BED, solely targeting </a:t>
            </a:r>
            <a:r>
              <a:rPr lang="en-US" b="1" dirty="0" smtClean="0"/>
              <a:t>weight management </a:t>
            </a:r>
            <a:r>
              <a:rPr lang="en-US" b="1" dirty="0"/>
              <a:t>and not specific mechanisms underlying eating symptoms.</a:t>
            </a:r>
          </a:p>
          <a:p>
            <a:endParaRPr lang="it-IT" dirty="0"/>
          </a:p>
        </p:txBody>
      </p:sp>
      <p:sp>
        <p:nvSpPr>
          <p:cNvPr id="3" name="Titolo 1"/>
          <p:cNvSpPr txBox="1">
            <a:spLocks/>
          </p:cNvSpPr>
          <p:nvPr/>
        </p:nvSpPr>
        <p:spPr>
          <a:xfrm>
            <a:off x="340154" y="555017"/>
            <a:ext cx="8444285" cy="627797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it-IT" sz="3600" dirty="0" smtClean="0"/>
              <a:t>Farmaci anti-obesità e BED</a:t>
            </a:r>
            <a:endParaRPr lang="it-IT" sz="3600" dirty="0"/>
          </a:p>
        </p:txBody>
      </p:sp>
      <p:sp>
        <p:nvSpPr>
          <p:cNvPr id="4098" name="AutoShape 2" descr="Compulsive Eating: Meaning, Signs, Causes, Effects, Treatm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100" name="AutoShape 4" descr="Compulsive Eating: Meaning, Signs, Causes, Effects, Treatm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102" name="AutoShape 6" descr="Compulsive Eating: Meaning, Signs, Causes, Effects, Treatm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104" name="AutoShape 8" descr="Compulsive Eating: Meaning, Signs, Causes, Effects, Treatm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106" name="AutoShape 10" descr="Compulsive Eating: Meaning, Signs, Causes, Effects, Treatm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81440" y="2031673"/>
            <a:ext cx="2839720" cy="245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71577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xmlns="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smtClean="0"/>
              <a:t>       Grazie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74554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/>
          <p:cNvSpPr txBox="1">
            <a:spLocks/>
          </p:cNvSpPr>
          <p:nvPr/>
        </p:nvSpPr>
        <p:spPr>
          <a:xfrm>
            <a:off x="340303" y="1276184"/>
            <a:ext cx="10702239" cy="4744908"/>
          </a:xfrm>
          <a:prstGeom prst="rect">
            <a:avLst/>
          </a:prstGeom>
        </p:spPr>
        <p:txBody>
          <a:bodyPr>
            <a:noAutofit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dirty="0"/>
              <a:t>La risposta è legata ad un sistema di  </a:t>
            </a:r>
            <a:r>
              <a:rPr lang="it-IT" sz="1800" dirty="0" smtClean="0"/>
              <a:t>modulazione </a:t>
            </a:r>
            <a:r>
              <a:rPr lang="it-IT" sz="1800" dirty="0"/>
              <a:t>determinato da: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800" dirty="0"/>
              <a:t>ormoni  gastrointestinali che regolano il sistema fame-sazietà (</a:t>
            </a:r>
            <a:r>
              <a:rPr lang="it-IT" sz="1800" b="1" dirty="0"/>
              <a:t>GUT AXYS System</a:t>
            </a:r>
            <a:r>
              <a:rPr lang="it-IT" sz="1800" dirty="0"/>
              <a:t>)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800" dirty="0"/>
              <a:t>dalla famiglia dei PPF: </a:t>
            </a:r>
            <a:r>
              <a:rPr lang="it-IT" sz="1800" dirty="0" smtClean="0"/>
              <a:t> </a:t>
            </a:r>
            <a:r>
              <a:rPr lang="it-IT" sz="1800" b="1" dirty="0" smtClean="0"/>
              <a:t>PPY</a:t>
            </a:r>
            <a:endParaRPr lang="it-IT" sz="1800" b="1" dirty="0"/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800" dirty="0"/>
              <a:t>Dai neurormoni prodotti dalle cellule intestinali: </a:t>
            </a:r>
            <a:r>
              <a:rPr lang="it-IT" sz="1800" b="1" dirty="0"/>
              <a:t>GLP-1, </a:t>
            </a:r>
            <a:r>
              <a:rPr lang="it-IT" sz="1800" b="1" dirty="0" err="1"/>
              <a:t>glucagone</a:t>
            </a:r>
            <a:r>
              <a:rPr lang="it-IT" sz="1800" b="1" dirty="0"/>
              <a:t>, </a:t>
            </a:r>
            <a:r>
              <a:rPr lang="it-IT" sz="1800" b="1" dirty="0" err="1"/>
              <a:t>oxyntomodulina</a:t>
            </a:r>
            <a:endParaRPr lang="it-IT" sz="1800" b="1" dirty="0"/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800" dirty="0"/>
              <a:t> </a:t>
            </a:r>
            <a:r>
              <a:rPr lang="it-IT" sz="1800" dirty="0" smtClean="0"/>
              <a:t>Da </a:t>
            </a:r>
            <a:r>
              <a:rPr lang="it-IT" sz="1800" dirty="0"/>
              <a:t>un neurormone  sintetizzato negli adipociti  del tessuto adiposo </a:t>
            </a:r>
            <a:r>
              <a:rPr lang="it-IT" sz="1800" dirty="0" smtClean="0"/>
              <a:t>bianco: </a:t>
            </a:r>
            <a:r>
              <a:rPr lang="it-IT" sz="1800" b="1" dirty="0"/>
              <a:t>leptina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it-IT" sz="1800" dirty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dirty="0"/>
              <a:t>La complessa interazione di queste sostanze invia segnali alle strutture del SNC centrale grazie al trasporto delle molecole attive che si legano ai siti recettoriali grazie alla loro affinità di legame.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endParaRPr lang="it-IT" sz="1800" dirty="0"/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340961" y="556206"/>
            <a:ext cx="9803958" cy="59599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it-IT" sz="3600" dirty="0" smtClean="0"/>
              <a:t>Strutture del SNC</a:t>
            </a:r>
            <a:endParaRPr lang="it-IT" sz="3600" dirty="0"/>
          </a:p>
        </p:txBody>
      </p:sp>
    </p:spTree>
    <p:extLst>
      <p:ext uri="{BB962C8B-B14F-4D97-AF65-F5344CB8AC3E}">
        <p14:creationId xmlns:p14="http://schemas.microsoft.com/office/powerpoint/2010/main" xmlns="" val="252145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 txBox="1">
            <a:spLocks/>
          </p:cNvSpPr>
          <p:nvPr/>
        </p:nvSpPr>
        <p:spPr>
          <a:xfrm>
            <a:off x="340208" y="1278766"/>
            <a:ext cx="11299167" cy="4748447"/>
          </a:xfrm>
          <a:prstGeom prst="rect">
            <a:avLst/>
          </a:prstGeom>
        </p:spPr>
        <p:txBody>
          <a:bodyPr>
            <a:normAutofit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" panose="05000000000000000000" pitchFamily="2" charset="2"/>
              <a:buNone/>
            </a:pPr>
            <a:r>
              <a:rPr lang="it-IT" sz="1800" dirty="0" smtClean="0">
                <a:latin typeface="Calibri" pitchFamily="34" charset="0"/>
                <a:cs typeface="Calibri" pitchFamily="34" charset="0"/>
              </a:rPr>
              <a:t>Nell’ipotalamo il </a:t>
            </a:r>
            <a:r>
              <a:rPr lang="it-IT" sz="1800" b="1" dirty="0" smtClean="0">
                <a:latin typeface="Calibri" pitchFamily="34" charset="0"/>
                <a:cs typeface="Calibri" pitchFamily="34" charset="0"/>
              </a:rPr>
              <a:t>controllo dell'alimentazione </a:t>
            </a:r>
            <a:r>
              <a:rPr lang="it-IT" sz="1800" dirty="0" smtClean="0">
                <a:latin typeface="Calibri" pitchFamily="34" charset="0"/>
                <a:cs typeface="Calibri" pitchFamily="34" charset="0"/>
              </a:rPr>
              <a:t>avviene ad opera dei</a:t>
            </a:r>
            <a:r>
              <a:rPr lang="it-IT" sz="1800" b="1" dirty="0" smtClean="0">
                <a:latin typeface="Calibri" pitchFamily="34" charset="0"/>
                <a:cs typeface="Calibri" pitchFamily="34" charset="0"/>
              </a:rPr>
              <a:t> nuclei </a:t>
            </a:r>
            <a:r>
              <a:rPr lang="it-IT" sz="1800" b="1" dirty="0" err="1" smtClean="0">
                <a:latin typeface="Calibri" pitchFamily="34" charset="0"/>
                <a:cs typeface="Calibri" pitchFamily="34" charset="0"/>
              </a:rPr>
              <a:t>ventromediale</a:t>
            </a:r>
            <a:r>
              <a:rPr lang="it-IT" sz="1800" b="1" dirty="0" smtClean="0">
                <a:latin typeface="Calibri" pitchFamily="34" charset="0"/>
                <a:cs typeface="Calibri" pitchFamily="34" charset="0"/>
              </a:rPr>
              <a:t> e ipotalamico laterale</a:t>
            </a:r>
            <a:r>
              <a:rPr lang="it-IT" sz="1800" dirty="0" smtClean="0">
                <a:latin typeface="Calibri" pitchFamily="34" charset="0"/>
                <a:cs typeface="Calibri" pitchFamily="34" charset="0"/>
              </a:rPr>
              <a:t>,  detti “centri della fame, della sazietà e della sete”</a:t>
            </a:r>
          </a:p>
          <a:p>
            <a:pPr marL="0" indent="0" algn="just">
              <a:buFont typeface="Wingdings" panose="05000000000000000000" pitchFamily="2" charset="2"/>
              <a:buNone/>
            </a:pPr>
            <a:r>
              <a:rPr lang="it-IT" sz="1800" dirty="0" smtClean="0">
                <a:latin typeface="Calibri" pitchFamily="34" charset="0"/>
                <a:cs typeface="Calibri" pitchFamily="34" charset="0"/>
              </a:rPr>
              <a:t>L’ipotalamo svolge una funzione fondamentale nei processi relativi al sistema fame-sazietà con due meccanismi: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</a:pPr>
            <a:r>
              <a:rPr lang="it-IT" sz="1800" dirty="0" smtClean="0">
                <a:latin typeface="Calibri" pitchFamily="34" charset="0"/>
                <a:cs typeface="Calibri" pitchFamily="34" charset="0"/>
              </a:rPr>
              <a:t>Direttamente attraverso la presenza di neuroni specifici 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</a:pPr>
            <a:r>
              <a:rPr lang="it-IT" sz="1800" dirty="0" smtClean="0">
                <a:latin typeface="Calibri" pitchFamily="34" charset="0"/>
                <a:cs typeface="Calibri" pitchFamily="34" charset="0"/>
              </a:rPr>
              <a:t> Indirettamente attraverso l’elaborazione dei segnali provenienti dai sistemi periferici, in particolare dal nervo vago e dal tronco encefalico. 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r>
              <a:rPr lang="it-IT" sz="1800" dirty="0" smtClean="0">
                <a:latin typeface="Calibri" pitchFamily="34" charset="0"/>
                <a:cs typeface="Calibri" pitchFamily="34" charset="0"/>
              </a:rPr>
              <a:t>Il principale nucleo ipotalamico per il circuito fame sazietà è </a:t>
            </a:r>
            <a:r>
              <a:rPr lang="it-IT" sz="1800" b="1" dirty="0" smtClean="0">
                <a:latin typeface="Calibri" pitchFamily="34" charset="0"/>
                <a:cs typeface="Calibri" pitchFamily="34" charset="0"/>
              </a:rPr>
              <a:t>il nucleo arcuato.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endParaRPr lang="it-IT" sz="1800" b="1" dirty="0" smtClean="0">
              <a:latin typeface="Calibri" pitchFamily="34" charset="0"/>
              <a:cs typeface="Calibri" pitchFamily="34" charset="0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r>
              <a:rPr lang="it-IT" sz="1800" dirty="0" smtClean="0">
                <a:latin typeface="Calibri" pitchFamily="34" charset="0"/>
                <a:cs typeface="Calibri" pitchFamily="34" charset="0"/>
              </a:rPr>
              <a:t>All’interno del nucleo arcuato (ARC) esistono due differenti tipi di 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r>
              <a:rPr lang="it-IT" sz="1800" dirty="0" smtClean="0">
                <a:latin typeface="Calibri" pitchFamily="34" charset="0"/>
                <a:cs typeface="Calibri" pitchFamily="34" charset="0"/>
              </a:rPr>
              <a:t>popolazioni neuronali: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</a:pPr>
            <a:r>
              <a:rPr lang="it-IT" sz="1800" dirty="0" smtClean="0">
                <a:latin typeface="Calibri" pitchFamily="34" charset="0"/>
                <a:cs typeface="Calibri" pitchFamily="34" charset="0"/>
              </a:rPr>
              <a:t>neuroni che </a:t>
            </a:r>
            <a:r>
              <a:rPr lang="it-IT" sz="1800" b="1" dirty="0" smtClean="0">
                <a:latin typeface="Calibri" pitchFamily="34" charset="0"/>
                <a:cs typeface="Calibri" pitchFamily="34" charset="0"/>
              </a:rPr>
              <a:t>stimolano l’assunzione di cibo</a:t>
            </a:r>
            <a:r>
              <a:rPr lang="it-IT" sz="1800" dirty="0" smtClean="0">
                <a:latin typeface="Calibri" pitchFamily="34" charset="0"/>
                <a:cs typeface="Calibri" pitchFamily="34" charset="0"/>
              </a:rPr>
              <a:t> (</a:t>
            </a:r>
            <a:r>
              <a:rPr lang="it-IT" sz="1800" b="1" dirty="0" smtClean="0">
                <a:latin typeface="Calibri" pitchFamily="34" charset="0"/>
                <a:cs typeface="Calibri" pitchFamily="34" charset="0"/>
              </a:rPr>
              <a:t>oressigeni</a:t>
            </a:r>
            <a:r>
              <a:rPr lang="it-IT" sz="1800" dirty="0" smtClean="0">
                <a:latin typeface="Calibri" pitchFamily="34" charset="0"/>
                <a:cs typeface="Calibri" pitchFamily="34" charset="0"/>
              </a:rPr>
              <a:t>): </a:t>
            </a:r>
            <a:r>
              <a:rPr lang="it-IT" sz="1800" dirty="0" err="1" smtClean="0">
                <a:latin typeface="Calibri" pitchFamily="34" charset="0"/>
                <a:cs typeface="Calibri" pitchFamily="34" charset="0"/>
              </a:rPr>
              <a:t>Neuropeptide</a:t>
            </a:r>
            <a:r>
              <a:rPr lang="it-IT" sz="1800" dirty="0">
                <a:latin typeface="Calibri" pitchFamily="34" charset="0"/>
                <a:cs typeface="Calibri" pitchFamily="34" charset="0"/>
              </a:rPr>
              <a:t> </a:t>
            </a:r>
            <a:r>
              <a:rPr lang="it-IT" sz="1800" dirty="0" smtClean="0">
                <a:latin typeface="Calibri" pitchFamily="34" charset="0"/>
                <a:cs typeface="Calibri" pitchFamily="34" charset="0"/>
              </a:rPr>
              <a:t>Y  (NPY) 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dirty="0" smtClean="0">
                <a:latin typeface="Calibri" pitchFamily="34" charset="0"/>
                <a:cs typeface="Calibri" pitchFamily="34" charset="0"/>
              </a:rPr>
              <a:t>e il Peptide correlato alla proteina </a:t>
            </a:r>
            <a:r>
              <a:rPr lang="it-IT" sz="1800" dirty="0" err="1" smtClean="0">
                <a:latin typeface="Calibri" pitchFamily="34" charset="0"/>
                <a:cs typeface="Calibri" pitchFamily="34" charset="0"/>
              </a:rPr>
              <a:t>Agouti</a:t>
            </a:r>
            <a:r>
              <a:rPr lang="it-IT" sz="1800" dirty="0" smtClean="0">
                <a:latin typeface="Calibri" pitchFamily="34" charset="0"/>
                <a:cs typeface="Calibri" pitchFamily="34" charset="0"/>
              </a:rPr>
              <a:t>  (</a:t>
            </a:r>
            <a:r>
              <a:rPr lang="it-IT" sz="1800" dirty="0" err="1" smtClean="0">
                <a:latin typeface="Calibri" pitchFamily="34" charset="0"/>
                <a:cs typeface="Calibri" pitchFamily="34" charset="0"/>
              </a:rPr>
              <a:t>AgRP</a:t>
            </a:r>
            <a:r>
              <a:rPr lang="it-IT" sz="1800" dirty="0" smtClean="0">
                <a:latin typeface="Calibri" pitchFamily="34" charset="0"/>
                <a:cs typeface="Calibri" pitchFamily="34" charset="0"/>
              </a:rPr>
              <a:t>).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</a:pPr>
            <a:r>
              <a:rPr lang="it-IT" sz="1800" dirty="0" smtClean="0">
                <a:latin typeface="Calibri" pitchFamily="34" charset="0"/>
                <a:cs typeface="Calibri" pitchFamily="34" charset="0"/>
              </a:rPr>
              <a:t>neuroni che </a:t>
            </a:r>
            <a:r>
              <a:rPr lang="it-IT" sz="1800" b="1" dirty="0" smtClean="0">
                <a:latin typeface="Calibri" pitchFamily="34" charset="0"/>
                <a:cs typeface="Calibri" pitchFamily="34" charset="0"/>
              </a:rPr>
              <a:t>inibiscono l’assunzione di cibo (anoressigeni)</a:t>
            </a:r>
            <a:r>
              <a:rPr lang="it-IT" sz="1800" dirty="0" smtClean="0">
                <a:latin typeface="Calibri" pitchFamily="34" charset="0"/>
                <a:cs typeface="Calibri" pitchFamily="34" charset="0"/>
              </a:rPr>
              <a:t>: </a:t>
            </a:r>
            <a:r>
              <a:rPr lang="it-IT" sz="1800" dirty="0" err="1" smtClean="0">
                <a:latin typeface="Calibri" pitchFamily="34" charset="0"/>
                <a:cs typeface="Calibri" pitchFamily="34" charset="0"/>
              </a:rPr>
              <a:t>Neuropeptidi</a:t>
            </a:r>
            <a:r>
              <a:rPr lang="it-IT" sz="1800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dirty="0" smtClean="0">
                <a:latin typeface="Calibri" pitchFamily="34" charset="0"/>
                <a:cs typeface="Calibri" pitchFamily="34" charset="0"/>
              </a:rPr>
              <a:t>pro-</a:t>
            </a:r>
            <a:r>
              <a:rPr lang="it-IT" sz="1800" dirty="0" err="1" smtClean="0">
                <a:latin typeface="Calibri" pitchFamily="34" charset="0"/>
                <a:cs typeface="Calibri" pitchFamily="34" charset="0"/>
              </a:rPr>
              <a:t>opiomelanocortinici</a:t>
            </a:r>
            <a:r>
              <a:rPr lang="it-IT" sz="1800" dirty="0" smtClean="0">
                <a:latin typeface="Calibri" pitchFamily="34" charset="0"/>
                <a:cs typeface="Calibri" pitchFamily="34" charset="0"/>
              </a:rPr>
              <a:t> (POMC) e Cocaine </a:t>
            </a:r>
            <a:r>
              <a:rPr lang="it-IT" sz="1800" dirty="0" err="1" smtClean="0">
                <a:latin typeface="Calibri" pitchFamily="34" charset="0"/>
                <a:cs typeface="Calibri" pitchFamily="34" charset="0"/>
              </a:rPr>
              <a:t>amphetamine</a:t>
            </a:r>
            <a:r>
              <a:rPr lang="it-IT" sz="1800" dirty="0">
                <a:latin typeface="Calibri" pitchFamily="34" charset="0"/>
                <a:cs typeface="Calibri" pitchFamily="34" charset="0"/>
              </a:rPr>
              <a:t> 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dirty="0" err="1" smtClean="0">
                <a:latin typeface="Calibri" pitchFamily="34" charset="0"/>
                <a:cs typeface="Calibri" pitchFamily="34" charset="0"/>
              </a:rPr>
              <a:t>related</a:t>
            </a:r>
            <a:r>
              <a:rPr lang="it-IT" sz="1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it-IT" sz="1800" dirty="0" err="1" smtClean="0">
                <a:latin typeface="Calibri" pitchFamily="34" charset="0"/>
                <a:cs typeface="Calibri" pitchFamily="34" charset="0"/>
              </a:rPr>
              <a:t>transcript</a:t>
            </a:r>
            <a:r>
              <a:rPr lang="it-IT" sz="1800" dirty="0" smtClean="0">
                <a:latin typeface="Calibri" pitchFamily="34" charset="0"/>
                <a:cs typeface="Calibri" pitchFamily="34" charset="0"/>
              </a:rPr>
              <a:t> (CART).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it-IT" sz="1800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it-IT" sz="2400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7709" y="2910223"/>
            <a:ext cx="3939977" cy="2969758"/>
          </a:xfrm>
          <a:prstGeom prst="rect">
            <a:avLst/>
          </a:prstGeom>
        </p:spPr>
      </p:pic>
      <p:sp>
        <p:nvSpPr>
          <p:cNvPr id="7" name="Titolo 1"/>
          <p:cNvSpPr txBox="1">
            <a:spLocks/>
          </p:cNvSpPr>
          <p:nvPr/>
        </p:nvSpPr>
        <p:spPr>
          <a:xfrm>
            <a:off x="340961" y="556206"/>
            <a:ext cx="9803958" cy="59599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it-IT" sz="3600" dirty="0" smtClean="0"/>
              <a:t>Strutture del SNC: IPOTALAMO</a:t>
            </a:r>
            <a:endParaRPr lang="it-IT" sz="3600" dirty="0"/>
          </a:p>
        </p:txBody>
      </p:sp>
    </p:spTree>
    <p:extLst>
      <p:ext uri="{BB962C8B-B14F-4D97-AF65-F5344CB8AC3E}">
        <p14:creationId xmlns:p14="http://schemas.microsoft.com/office/powerpoint/2010/main" xmlns="" val="285842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3053" y="410552"/>
            <a:ext cx="6496215" cy="518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2774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/>
          </p:cNvSpPr>
          <p:nvPr/>
        </p:nvSpPr>
        <p:spPr>
          <a:xfrm>
            <a:off x="344906" y="545723"/>
            <a:ext cx="9963181" cy="62468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it-IT" sz="36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Neuropeptide</a:t>
            </a:r>
            <a:r>
              <a:rPr lang="it-IT" sz="36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Y (NPY)</a:t>
            </a:r>
            <a:endParaRPr lang="it-IT" sz="36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3" name="Segnaposto contenuto 2"/>
          <p:cNvSpPr txBox="1">
            <a:spLocks/>
          </p:cNvSpPr>
          <p:nvPr/>
        </p:nvSpPr>
        <p:spPr>
          <a:xfrm>
            <a:off x="318135" y="1070611"/>
            <a:ext cx="7027545" cy="4974590"/>
          </a:xfrm>
          <a:prstGeom prst="rect">
            <a:avLst/>
          </a:prstGeom>
        </p:spPr>
        <p:txBody>
          <a:bodyPr>
            <a:normAutofit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" panose="05000000000000000000" pitchFamily="2" charset="2"/>
              <a:buNone/>
            </a:pPr>
            <a:r>
              <a:rPr lang="it-IT" sz="1800" b="1" dirty="0" smtClean="0">
                <a:latin typeface="Calibri" pitchFamily="34" charset="0"/>
                <a:cs typeface="Calibri" pitchFamily="34" charset="0"/>
              </a:rPr>
              <a:t>Il </a:t>
            </a:r>
            <a:r>
              <a:rPr lang="it-IT" sz="1800" b="1" dirty="0" err="1" smtClean="0">
                <a:latin typeface="Calibri" pitchFamily="34" charset="0"/>
                <a:cs typeface="Calibri" pitchFamily="34" charset="0"/>
              </a:rPr>
              <a:t>Neuropeptide</a:t>
            </a:r>
            <a:r>
              <a:rPr lang="it-IT" sz="1800" b="1" dirty="0" smtClean="0">
                <a:latin typeface="Calibri" pitchFamily="34" charset="0"/>
                <a:cs typeface="Calibri" pitchFamily="34" charset="0"/>
              </a:rPr>
              <a:t> Y (NPY</a:t>
            </a:r>
            <a:r>
              <a:rPr lang="it-IT" sz="1800" dirty="0" smtClean="0">
                <a:latin typeface="Calibri" pitchFamily="34" charset="0"/>
                <a:cs typeface="Calibri" pitchFamily="34" charset="0"/>
              </a:rPr>
              <a:t>)  è  sintetizzato prevalentemente nel nucleo arcuato (ARC). </a:t>
            </a:r>
          </a:p>
          <a:p>
            <a:pPr marL="0" indent="0" algn="just">
              <a:buNone/>
            </a:pPr>
            <a:r>
              <a:rPr lang="it-IT" sz="1800" dirty="0" smtClean="0">
                <a:latin typeface="Calibri" pitchFamily="34" charset="0"/>
                <a:cs typeface="Calibri" pitchFamily="34" charset="0"/>
              </a:rPr>
              <a:t>E’ il più importante </a:t>
            </a:r>
            <a:r>
              <a:rPr lang="it-IT" sz="1800" b="1" dirty="0" smtClean="0">
                <a:latin typeface="Calibri" pitchFamily="34" charset="0"/>
                <a:cs typeface="Calibri" pitchFamily="34" charset="0"/>
              </a:rPr>
              <a:t>attivatore di consumo di cibo</a:t>
            </a:r>
            <a:r>
              <a:rPr lang="it-IT" sz="1800" dirty="0">
                <a:latin typeface="Calibri" pitchFamily="34" charset="0"/>
                <a:cs typeface="Calibri" pitchFamily="34" charset="0"/>
              </a:rPr>
              <a:t>.</a:t>
            </a:r>
            <a:r>
              <a:rPr lang="it-IT" sz="1800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pPr marL="0" indent="0" algn="just">
              <a:buNone/>
            </a:pPr>
            <a:r>
              <a:rPr lang="en-US" sz="1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I </a:t>
            </a:r>
            <a:r>
              <a:rPr lang="en-US" sz="180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neuroni</a:t>
            </a:r>
            <a:r>
              <a:rPr lang="en-US" sz="18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180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che</a:t>
            </a:r>
            <a:r>
              <a:rPr lang="en-US" sz="18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180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producono</a:t>
            </a:r>
            <a:r>
              <a:rPr lang="en-US" sz="1800" dirty="0">
                <a:latin typeface="Calibri" pitchFamily="34" charset="0"/>
                <a:ea typeface="Calibri" pitchFamily="34" charset="0"/>
                <a:cs typeface="Calibri" pitchFamily="34" charset="0"/>
              </a:rPr>
              <a:t> NPY </a:t>
            </a:r>
            <a:r>
              <a:rPr lang="en-US" sz="180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sono</a:t>
            </a:r>
            <a:r>
              <a:rPr lang="en-US" sz="18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1800" b="1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sensibili</a:t>
            </a:r>
            <a:r>
              <a:rPr lang="en-US" sz="18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it-IT" sz="1800" b="1" dirty="0" smtClean="0">
                <a:latin typeface="Calibri" pitchFamily="34" charset="0"/>
                <a:cs typeface="Calibri" pitchFamily="34" charset="0"/>
              </a:rPr>
              <a:t>sia </a:t>
            </a:r>
            <a:r>
              <a:rPr lang="it-IT" sz="1800" b="1" dirty="0" smtClean="0">
                <a:latin typeface="Calibri" pitchFamily="34" charset="0"/>
                <a:cs typeface="Calibri" pitchFamily="34" charset="0"/>
              </a:rPr>
              <a:t>al digiuno che alla restrizione calorica</a:t>
            </a:r>
            <a:r>
              <a:rPr lang="it-IT" sz="1800" dirty="0" smtClean="0">
                <a:latin typeface="Calibri" pitchFamily="34" charset="0"/>
                <a:cs typeface="Calibri" pitchFamily="34" charset="0"/>
              </a:rPr>
              <a:t>, rispondono </a:t>
            </a:r>
            <a:r>
              <a:rPr lang="en-US" sz="180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alle</a:t>
            </a:r>
            <a:r>
              <a:rPr lang="en-US" sz="18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180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modifiche</a:t>
            </a:r>
            <a:r>
              <a:rPr lang="en-US" sz="18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180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dello</a:t>
            </a:r>
            <a:r>
              <a:rPr lang="en-US" sz="18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180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stato</a:t>
            </a:r>
            <a:r>
              <a:rPr lang="en-US" sz="18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energetico</a:t>
            </a:r>
            <a:r>
              <a:rPr lang="en-US" sz="1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e </a:t>
            </a:r>
            <a:r>
              <a:rPr lang="en-US" sz="180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ai</a:t>
            </a:r>
            <a:r>
              <a:rPr lang="en-US" sz="18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180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segnali</a:t>
            </a:r>
            <a:r>
              <a:rPr lang="en-US" sz="18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180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provenienti</a:t>
            </a:r>
            <a:r>
              <a:rPr lang="en-US" sz="18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180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dalla</a:t>
            </a:r>
            <a:r>
              <a:rPr lang="en-US" sz="18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180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periferia</a:t>
            </a:r>
            <a:r>
              <a:rPr lang="it-IT" sz="1800" dirty="0" smtClean="0">
                <a:latin typeface="Calibri" pitchFamily="34" charset="0"/>
                <a:cs typeface="Calibri" pitchFamily="34" charset="0"/>
              </a:rPr>
              <a:t>. </a:t>
            </a:r>
            <a:r>
              <a:rPr lang="en-US" sz="1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I </a:t>
            </a:r>
            <a:r>
              <a:rPr lang="en-US" sz="180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Livelli</a:t>
            </a:r>
            <a:r>
              <a:rPr lang="en-US" sz="1800" dirty="0">
                <a:latin typeface="Calibri" pitchFamily="34" charset="0"/>
                <a:ea typeface="Calibri" pitchFamily="34" charset="0"/>
                <a:cs typeface="Calibri" pitchFamily="34" charset="0"/>
              </a:rPr>
              <a:t> di NPY </a:t>
            </a:r>
            <a:r>
              <a:rPr lang="en-US" sz="180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aumentano</a:t>
            </a:r>
            <a:r>
              <a:rPr lang="en-US" sz="1800" dirty="0">
                <a:latin typeface="Calibri" pitchFamily="34" charset="0"/>
                <a:ea typeface="Calibri" pitchFamily="34" charset="0"/>
                <a:cs typeface="Calibri" pitchFamily="34" charset="0"/>
              </a:rPr>
              <a:t> in </a:t>
            </a:r>
            <a:r>
              <a:rPr lang="en-US" sz="180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relazione</a:t>
            </a:r>
            <a:r>
              <a:rPr lang="en-US" sz="1800" dirty="0">
                <a:latin typeface="Calibri" pitchFamily="34" charset="0"/>
                <a:ea typeface="Calibri" pitchFamily="34" charset="0"/>
                <a:cs typeface="Calibri" pitchFamily="34" charset="0"/>
              </a:rPr>
              <a:t> all’ </a:t>
            </a:r>
            <a:r>
              <a:rPr lang="en-US" sz="180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aumento</a:t>
            </a:r>
            <a:r>
              <a:rPr lang="en-US" sz="18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180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dei</a:t>
            </a:r>
            <a:r>
              <a:rPr lang="en-US" sz="18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180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livelli</a:t>
            </a:r>
            <a:r>
              <a:rPr lang="en-US" sz="1800" dirty="0">
                <a:latin typeface="Calibri" pitchFamily="34" charset="0"/>
                <a:ea typeface="Calibri" pitchFamily="34" charset="0"/>
                <a:cs typeface="Calibri" pitchFamily="34" charset="0"/>
              </a:rPr>
              <a:t> di </a:t>
            </a:r>
            <a:r>
              <a:rPr lang="en-US" sz="180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grelina</a:t>
            </a:r>
            <a:r>
              <a:rPr lang="en-US" sz="1800" dirty="0"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180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ormone</a:t>
            </a:r>
            <a:r>
              <a:rPr lang="en-US" sz="18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180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della</a:t>
            </a:r>
            <a:r>
              <a:rPr lang="en-US" sz="18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180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crescita</a:t>
            </a:r>
            <a:r>
              <a:rPr lang="en-US" sz="1800" dirty="0">
                <a:latin typeface="Calibri" pitchFamily="34" charset="0"/>
                <a:ea typeface="Calibri" pitchFamily="34" charset="0"/>
                <a:cs typeface="Calibri" pitchFamily="34" charset="0"/>
              </a:rPr>
              <a:t> e </a:t>
            </a:r>
            <a:r>
              <a:rPr lang="en-US" sz="180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glucocorticoidi</a:t>
            </a:r>
            <a:r>
              <a:rPr lang="en-US" sz="1800" dirty="0">
                <a:latin typeface="Calibri" pitchFamily="34" charset="0"/>
                <a:ea typeface="Calibri" pitchFamily="34" charset="0"/>
                <a:cs typeface="Calibri" pitchFamily="34" charset="0"/>
              </a:rPr>
              <a:t> e </a:t>
            </a:r>
            <a:r>
              <a:rPr lang="en-US" sz="180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diminuiscono</a:t>
            </a:r>
            <a:r>
              <a:rPr lang="en-US" sz="1800" dirty="0">
                <a:latin typeface="Calibri" pitchFamily="34" charset="0"/>
                <a:ea typeface="Calibri" pitchFamily="34" charset="0"/>
                <a:cs typeface="Calibri" pitchFamily="34" charset="0"/>
              </a:rPr>
              <a:t> in </a:t>
            </a:r>
            <a:r>
              <a:rPr lang="en-US" sz="180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relazione</a:t>
            </a:r>
            <a:r>
              <a:rPr lang="en-US" sz="1800" dirty="0">
                <a:latin typeface="Calibri" pitchFamily="34" charset="0"/>
                <a:ea typeface="Calibri" pitchFamily="34" charset="0"/>
                <a:cs typeface="Calibri" pitchFamily="34" charset="0"/>
              </a:rPr>
              <a:t> a </a:t>
            </a:r>
            <a:r>
              <a:rPr lang="en-US" sz="180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livelli</a:t>
            </a:r>
            <a:r>
              <a:rPr lang="en-US" sz="18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180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aumentati</a:t>
            </a:r>
            <a:r>
              <a:rPr lang="en-US" sz="1800" dirty="0">
                <a:latin typeface="Calibri" pitchFamily="34" charset="0"/>
                <a:ea typeface="Calibri" pitchFamily="34" charset="0"/>
                <a:cs typeface="Calibri" pitchFamily="34" charset="0"/>
              </a:rPr>
              <a:t> di leptina e </a:t>
            </a:r>
            <a:r>
              <a:rPr lang="en-US" sz="180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insulina</a:t>
            </a:r>
            <a:r>
              <a:rPr lang="en-US" sz="1800" dirty="0">
                <a:latin typeface="Calibri" pitchFamily="34" charset="0"/>
                <a:ea typeface="Calibri" pitchFamily="34" charset="0"/>
                <a:cs typeface="Calibri" pitchFamily="34" charset="0"/>
              </a:rPr>
              <a:t>. </a:t>
            </a:r>
            <a:endParaRPr lang="it-IT" sz="1800" dirty="0" smtClean="0">
              <a:latin typeface="Calibri" pitchFamily="34" charset="0"/>
              <a:cs typeface="Calibri" pitchFamily="34" charset="0"/>
            </a:endParaRPr>
          </a:p>
          <a:p>
            <a:pPr marL="0" indent="0" algn="just">
              <a:buNone/>
            </a:pPr>
            <a:r>
              <a:rPr lang="it-IT" sz="1800" dirty="0" smtClean="0">
                <a:latin typeface="Calibri" pitchFamily="34" charset="0"/>
                <a:cs typeface="Calibri" pitchFamily="34" charset="0"/>
              </a:rPr>
              <a:t>Stimola la produzione di altri segnali oressigeni, quali le </a:t>
            </a:r>
            <a:r>
              <a:rPr lang="it-IT" sz="1800" b="1" dirty="0" smtClean="0">
                <a:latin typeface="Calibri" pitchFamily="34" charset="0"/>
                <a:cs typeface="Calibri" pitchFamily="34" charset="0"/>
              </a:rPr>
              <a:t>ß-endorfine</a:t>
            </a:r>
            <a:r>
              <a:rPr lang="it-IT" sz="1800" dirty="0" smtClean="0">
                <a:latin typeface="Calibri" pitchFamily="34" charset="0"/>
                <a:cs typeface="Calibri" pitchFamily="34" charset="0"/>
              </a:rPr>
              <a:t>. E’ co-espresso con </a:t>
            </a:r>
            <a:r>
              <a:rPr lang="it-IT" sz="1800" dirty="0" err="1" smtClean="0">
                <a:latin typeface="Calibri" pitchFamily="34" charset="0"/>
                <a:cs typeface="Calibri" pitchFamily="34" charset="0"/>
              </a:rPr>
              <a:t>AgRP</a:t>
            </a:r>
            <a:r>
              <a:rPr lang="it-IT" sz="1800" dirty="0" smtClean="0">
                <a:latin typeface="Calibri" pitchFamily="34" charset="0"/>
                <a:cs typeface="Calibri" pitchFamily="34" charset="0"/>
              </a:rPr>
              <a:t> (</a:t>
            </a:r>
            <a:r>
              <a:rPr lang="it-IT" sz="1800" dirty="0" err="1" smtClean="0">
                <a:latin typeface="Calibri" pitchFamily="34" charset="0"/>
                <a:cs typeface="Calibri" pitchFamily="34" charset="0"/>
              </a:rPr>
              <a:t>Agouti</a:t>
            </a:r>
            <a:r>
              <a:rPr lang="it-IT" sz="1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it-IT" sz="1800" dirty="0" err="1" smtClean="0">
                <a:latin typeface="Calibri" pitchFamily="34" charset="0"/>
                <a:cs typeface="Calibri" pitchFamily="34" charset="0"/>
              </a:rPr>
              <a:t>Related</a:t>
            </a:r>
            <a:r>
              <a:rPr lang="it-IT" sz="1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it-IT" sz="1800" dirty="0" err="1" smtClean="0">
                <a:latin typeface="Calibri" pitchFamily="34" charset="0"/>
                <a:cs typeface="Calibri" pitchFamily="34" charset="0"/>
              </a:rPr>
              <a:t>Protein</a:t>
            </a:r>
            <a:r>
              <a:rPr lang="it-IT" sz="1800" dirty="0" smtClean="0">
                <a:latin typeface="Calibri" pitchFamily="34" charset="0"/>
                <a:cs typeface="Calibri" pitchFamily="34" charset="0"/>
              </a:rPr>
              <a:t>) </a:t>
            </a:r>
            <a:r>
              <a:rPr lang="en-US" sz="1800" dirty="0">
                <a:latin typeface="Calibri" pitchFamily="34" charset="0"/>
                <a:ea typeface="Calibri" pitchFamily="34" charset="0"/>
                <a:cs typeface="Calibri" pitchFamily="34" charset="0"/>
              </a:rPr>
              <a:t>e con </a:t>
            </a:r>
            <a:r>
              <a:rPr lang="en-US" sz="180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acido</a:t>
            </a:r>
            <a:r>
              <a:rPr lang="en-US" sz="1800" dirty="0">
                <a:latin typeface="Calibri" pitchFamily="34" charset="0"/>
                <a:ea typeface="Calibri" pitchFamily="34" charset="0"/>
                <a:cs typeface="Calibri" pitchFamily="34" charset="0"/>
              </a:rPr>
              <a:t> gamma- amino </a:t>
            </a:r>
            <a:r>
              <a:rPr lang="en-US" sz="180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butirrico</a:t>
            </a:r>
            <a:r>
              <a:rPr lang="en-US" sz="1800" dirty="0">
                <a:latin typeface="Calibri" pitchFamily="34" charset="0"/>
                <a:ea typeface="Calibri" pitchFamily="34" charset="0"/>
                <a:cs typeface="Calibri" pitchFamily="34" charset="0"/>
              </a:rPr>
              <a:t> (GABA).</a:t>
            </a:r>
            <a:r>
              <a:rPr lang="it-IT" sz="1800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pPr marL="0" indent="0" algn="just">
              <a:buNone/>
            </a:pPr>
            <a:r>
              <a:rPr lang="it-IT" sz="1800" dirty="0" smtClean="0">
                <a:latin typeface="Calibri" pitchFamily="34" charset="0"/>
                <a:cs typeface="Calibri" pitchFamily="34" charset="0"/>
              </a:rPr>
              <a:t>NPY stimola l’assunzione di cibo, agendo principalmente sui recettori </a:t>
            </a:r>
            <a:r>
              <a:rPr lang="it-IT" sz="1800" b="1" dirty="0" smtClean="0">
                <a:latin typeface="Calibri" pitchFamily="34" charset="0"/>
                <a:cs typeface="Calibri" pitchFamily="34" charset="0"/>
              </a:rPr>
              <a:t>NPY1R e NPY5R</a:t>
            </a:r>
            <a:r>
              <a:rPr lang="it-IT" sz="1800" dirty="0" smtClean="0">
                <a:latin typeface="Calibri" pitchFamily="34" charset="0"/>
                <a:cs typeface="Calibri" pitchFamily="34" charset="0"/>
              </a:rPr>
              <a:t>, che sono </a:t>
            </a:r>
            <a:r>
              <a:rPr lang="it-IT" sz="1800" dirty="0" smtClean="0">
                <a:latin typeface="Calibri" pitchFamily="34" charset="0"/>
                <a:cs typeface="Calibri" pitchFamily="34" charset="0"/>
              </a:rPr>
              <a:t>concentrati soprattutto </a:t>
            </a:r>
            <a:r>
              <a:rPr lang="it-IT" sz="1800" dirty="0" smtClean="0">
                <a:latin typeface="Calibri" pitchFamily="34" charset="0"/>
                <a:cs typeface="Calibri" pitchFamily="34" charset="0"/>
              </a:rPr>
              <a:t>nelle aree ipotalamiche che includono  il nucleo paraventricolare (</a:t>
            </a:r>
            <a:r>
              <a:rPr lang="it-IT" sz="1800" b="1" dirty="0" smtClean="0">
                <a:latin typeface="Calibri" pitchFamily="34" charset="0"/>
                <a:cs typeface="Calibri" pitchFamily="34" charset="0"/>
              </a:rPr>
              <a:t>PVN</a:t>
            </a:r>
            <a:r>
              <a:rPr lang="it-IT" sz="1800" dirty="0" smtClean="0">
                <a:latin typeface="Calibri" pitchFamily="34" charset="0"/>
                <a:cs typeface="Calibri" pitchFamily="34" charset="0"/>
              </a:rPr>
              <a:t>), il nucleo </a:t>
            </a:r>
            <a:r>
              <a:rPr lang="it-IT" sz="1800" dirty="0" err="1" smtClean="0">
                <a:latin typeface="Calibri" pitchFamily="34" charset="0"/>
                <a:cs typeface="Calibri" pitchFamily="34" charset="0"/>
              </a:rPr>
              <a:t>ventromediale</a:t>
            </a:r>
            <a:r>
              <a:rPr lang="it-IT" sz="1800" dirty="0" smtClean="0">
                <a:latin typeface="Calibri" pitchFamily="34" charset="0"/>
                <a:cs typeface="Calibri" pitchFamily="34" charset="0"/>
              </a:rPr>
              <a:t>  (</a:t>
            </a:r>
            <a:r>
              <a:rPr lang="it-IT" sz="1800" b="1" dirty="0" smtClean="0">
                <a:latin typeface="Calibri" pitchFamily="34" charset="0"/>
                <a:cs typeface="Calibri" pitchFamily="34" charset="0"/>
              </a:rPr>
              <a:t>VMN</a:t>
            </a:r>
            <a:r>
              <a:rPr lang="it-IT" sz="1800" dirty="0" smtClean="0">
                <a:latin typeface="Calibri" pitchFamily="34" charset="0"/>
                <a:cs typeface="Calibri" pitchFamily="34" charset="0"/>
              </a:rPr>
              <a:t>) e il nucleo laterale (</a:t>
            </a:r>
            <a:r>
              <a:rPr lang="it-IT" sz="1800" b="1" dirty="0" smtClean="0">
                <a:latin typeface="Calibri" pitchFamily="34" charset="0"/>
                <a:cs typeface="Calibri" pitchFamily="34" charset="0"/>
              </a:rPr>
              <a:t>LH</a:t>
            </a:r>
            <a:r>
              <a:rPr lang="it-IT" sz="1800" dirty="0" smtClean="0">
                <a:latin typeface="Calibri" pitchFamily="34" charset="0"/>
                <a:cs typeface="Calibri" pitchFamily="34" charset="0"/>
              </a:rPr>
              <a:t>).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37120" y="950467"/>
            <a:ext cx="4551680" cy="1579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35128" y="3017520"/>
            <a:ext cx="4582552" cy="2143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92073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44904" y="1275347"/>
            <a:ext cx="10106527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Calibri" pitchFamily="34" charset="0"/>
                <a:ea typeface="Calibri" pitchFamily="34" charset="0"/>
                <a:cs typeface="Calibri" pitchFamily="34" charset="0"/>
              </a:rPr>
              <a:t>NPY1 </a:t>
            </a:r>
            <a:r>
              <a:rPr lang="it-IT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stimola</a:t>
            </a:r>
            <a:r>
              <a:rPr lang="en-US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l’assunzione</a:t>
            </a:r>
            <a:r>
              <a:rPr lang="en-US" dirty="0">
                <a:latin typeface="Calibri" pitchFamily="34" charset="0"/>
                <a:ea typeface="Calibri" pitchFamily="34" charset="0"/>
                <a:cs typeface="Calibri" pitchFamily="34" charset="0"/>
              </a:rPr>
              <a:t> di </a:t>
            </a:r>
            <a:r>
              <a:rPr lang="en-US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cibo</a:t>
            </a:r>
            <a:r>
              <a:rPr lang="en-US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svolgendo</a:t>
            </a:r>
            <a:r>
              <a:rPr lang="en-US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un’azione</a:t>
            </a:r>
            <a:r>
              <a:rPr lang="en-US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antagonista</a:t>
            </a:r>
            <a:r>
              <a:rPr lang="en-US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insieme</a:t>
            </a:r>
            <a:r>
              <a:rPr lang="en-US" dirty="0">
                <a:latin typeface="Calibri" pitchFamily="34" charset="0"/>
                <a:ea typeface="Calibri" pitchFamily="34" charset="0"/>
                <a:cs typeface="Calibri" pitchFamily="34" charset="0"/>
              </a:rPr>
              <a:t> ad AGPR sui </a:t>
            </a:r>
            <a:r>
              <a:rPr lang="en-US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recettori</a:t>
            </a:r>
            <a:r>
              <a:rPr lang="en-US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anoressigeni</a:t>
            </a:r>
            <a:r>
              <a:rPr lang="en-US" dirty="0">
                <a:latin typeface="Calibri" pitchFamily="34" charset="0"/>
                <a:ea typeface="Calibri" pitchFamily="34" charset="0"/>
                <a:cs typeface="Calibri" pitchFamily="34" charset="0"/>
              </a:rPr>
              <a:t>. </a:t>
            </a:r>
            <a:endParaRPr lang="en-US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just"/>
            <a:endParaRPr lang="en-US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just"/>
            <a:r>
              <a:rPr lang="en-US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NPY5 </a:t>
            </a:r>
            <a:r>
              <a:rPr lang="en-US" dirty="0">
                <a:latin typeface="Calibri" pitchFamily="34" charset="0"/>
                <a:ea typeface="Calibri" pitchFamily="34" charset="0"/>
                <a:cs typeface="Calibri" pitchFamily="34" charset="0"/>
              </a:rPr>
              <a:t>influenza le </a:t>
            </a:r>
            <a:r>
              <a:rPr lang="en-US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porzioni</a:t>
            </a:r>
            <a:r>
              <a:rPr lang="en-US" dirty="0">
                <a:latin typeface="Calibri" pitchFamily="34" charset="0"/>
                <a:ea typeface="Calibri" pitchFamily="34" charset="0"/>
                <a:cs typeface="Calibri" pitchFamily="34" charset="0"/>
              </a:rPr>
              <a:t> di </a:t>
            </a:r>
            <a:r>
              <a:rPr lang="en-US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cibo</a:t>
            </a:r>
            <a:r>
              <a:rPr lang="en-US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assunte</a:t>
            </a:r>
            <a:r>
              <a:rPr lang="en-US" dirty="0">
                <a:latin typeface="Calibri" pitchFamily="34" charset="0"/>
                <a:ea typeface="Calibri" pitchFamily="34" charset="0"/>
                <a:cs typeface="Calibri" pitchFamily="34" charset="0"/>
              </a:rPr>
              <a:t> e la </a:t>
            </a:r>
            <a:r>
              <a:rPr lang="en-US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durata</a:t>
            </a:r>
            <a:r>
              <a:rPr lang="en-US" dirty="0">
                <a:latin typeface="Calibri" pitchFamily="34" charset="0"/>
                <a:ea typeface="Calibri" pitchFamily="34" charset="0"/>
                <a:cs typeface="Calibri" pitchFamily="34" charset="0"/>
              </a:rPr>
              <a:t> del </a:t>
            </a:r>
            <a:r>
              <a:rPr lang="en-US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pasto</a:t>
            </a:r>
            <a:r>
              <a:rPr lang="en-US" dirty="0">
                <a:latin typeface="Calibri" pitchFamily="34" charset="0"/>
                <a:ea typeface="Calibri" pitchFamily="34" charset="0"/>
                <a:cs typeface="Calibri" pitchFamily="34" charset="0"/>
              </a:rPr>
              <a:t>. </a:t>
            </a:r>
            <a:endParaRPr lang="en-US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just"/>
            <a:endParaRPr lang="en-US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just"/>
            <a:r>
              <a:rPr lang="en-US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Alcuni</a:t>
            </a:r>
            <a:r>
              <a:rPr lang="en-US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studi</a:t>
            </a:r>
            <a:r>
              <a:rPr lang="en-US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hanno</a:t>
            </a:r>
            <a:r>
              <a:rPr lang="en-US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dimostrato</a:t>
            </a:r>
            <a:r>
              <a:rPr lang="en-US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che</a:t>
            </a:r>
            <a:r>
              <a:rPr lang="en-US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i</a:t>
            </a:r>
            <a:r>
              <a:rPr lang="en-US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soggetti</a:t>
            </a:r>
            <a:r>
              <a:rPr lang="en-US" dirty="0">
                <a:latin typeface="Calibri" pitchFamily="34" charset="0"/>
                <a:ea typeface="Calibri" pitchFamily="34" charset="0"/>
                <a:cs typeface="Calibri" pitchFamily="34" charset="0"/>
              </a:rPr>
              <a:t> con </a:t>
            </a:r>
            <a:r>
              <a:rPr lang="en-US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alimentazione</a:t>
            </a:r>
            <a:r>
              <a:rPr lang="en-US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ricca</a:t>
            </a:r>
            <a:r>
              <a:rPr lang="en-US" dirty="0">
                <a:latin typeface="Calibri" pitchFamily="34" charset="0"/>
                <a:ea typeface="Calibri" pitchFamily="34" charset="0"/>
                <a:cs typeface="Calibri" pitchFamily="34" charset="0"/>
              </a:rPr>
              <a:t> di </a:t>
            </a:r>
            <a:r>
              <a:rPr lang="en-US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grassi</a:t>
            </a:r>
            <a:r>
              <a:rPr lang="en-US" dirty="0"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hanno</a:t>
            </a:r>
            <a:r>
              <a:rPr lang="en-US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bassi</a:t>
            </a:r>
            <a:r>
              <a:rPr lang="en-US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livelli</a:t>
            </a:r>
            <a:r>
              <a:rPr lang="en-US" dirty="0">
                <a:latin typeface="Calibri" pitchFamily="34" charset="0"/>
                <a:ea typeface="Calibri" pitchFamily="34" charset="0"/>
                <a:cs typeface="Calibri" pitchFamily="34" charset="0"/>
              </a:rPr>
              <a:t> di mRNA NPY </a:t>
            </a:r>
            <a:r>
              <a:rPr lang="en-US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dimostrando</a:t>
            </a:r>
            <a:r>
              <a:rPr lang="en-US" dirty="0">
                <a:latin typeface="Calibri" pitchFamily="34" charset="0"/>
                <a:ea typeface="Calibri" pitchFamily="34" charset="0"/>
                <a:cs typeface="Calibri" pitchFamily="34" charset="0"/>
              </a:rPr>
              <a:t> come la </a:t>
            </a:r>
            <a:r>
              <a:rPr lang="en-US" b="1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produzione</a:t>
            </a:r>
            <a:r>
              <a:rPr lang="en-US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b="1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ipotalamica</a:t>
            </a:r>
            <a:r>
              <a:rPr lang="en-US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 di NPY </a:t>
            </a:r>
            <a:r>
              <a:rPr lang="en-US" b="1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contribuisce</a:t>
            </a:r>
            <a:r>
              <a:rPr lang="en-US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b="1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all’obesità</a:t>
            </a:r>
            <a:r>
              <a:rPr lang="en-US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.</a:t>
            </a:r>
          </a:p>
          <a:p>
            <a:pPr algn="just"/>
            <a:endParaRPr lang="en-US" b="1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just">
              <a:buFont typeface="Wingdings" panose="05000000000000000000" pitchFamily="2" charset="2"/>
              <a:buNone/>
            </a:pPr>
            <a:r>
              <a:rPr lang="en-US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L’azione</a:t>
            </a:r>
            <a:r>
              <a:rPr lang="en-US" dirty="0">
                <a:latin typeface="Calibri" pitchFamily="34" charset="0"/>
                <a:ea typeface="Calibri" pitchFamily="34" charset="0"/>
                <a:cs typeface="Calibri" pitchFamily="34" charset="0"/>
              </a:rPr>
              <a:t> di NPY </a:t>
            </a:r>
            <a:r>
              <a:rPr lang="en-US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si</a:t>
            </a:r>
            <a:r>
              <a:rPr lang="en-US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espleta</a:t>
            </a:r>
            <a:r>
              <a:rPr lang="en-US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anche</a:t>
            </a:r>
            <a:r>
              <a:rPr lang="en-US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interferendo</a:t>
            </a:r>
            <a:r>
              <a:rPr lang="en-US" dirty="0">
                <a:latin typeface="Calibri" pitchFamily="34" charset="0"/>
                <a:ea typeface="Calibri" pitchFamily="34" charset="0"/>
                <a:cs typeface="Calibri" pitchFamily="34" charset="0"/>
              </a:rPr>
              <a:t> con </a:t>
            </a:r>
            <a:r>
              <a:rPr lang="en-US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gli</a:t>
            </a:r>
            <a:r>
              <a:rPr lang="en-US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ormoni</a:t>
            </a:r>
            <a:r>
              <a:rPr lang="en-US" dirty="0">
                <a:latin typeface="Calibri" pitchFamily="34" charset="0"/>
                <a:ea typeface="Calibri" pitchFamily="34" charset="0"/>
                <a:cs typeface="Calibri" pitchFamily="34" charset="0"/>
              </a:rPr>
              <a:t> del </a:t>
            </a:r>
            <a:r>
              <a:rPr lang="en-US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circuito</a:t>
            </a:r>
            <a:r>
              <a:rPr lang="en-US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melanocortinico</a:t>
            </a:r>
            <a:r>
              <a:rPr lang="en-US" dirty="0">
                <a:latin typeface="Calibri" pitchFamily="34" charset="0"/>
                <a:ea typeface="Calibri" pitchFamily="34" charset="0"/>
                <a:cs typeface="Calibri" pitchFamily="34" charset="0"/>
              </a:rPr>
              <a:t> e, in </a:t>
            </a:r>
            <a:r>
              <a:rPr lang="en-US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particolare</a:t>
            </a:r>
            <a:r>
              <a:rPr lang="en-US" dirty="0">
                <a:latin typeface="Calibri" pitchFamily="34" charset="0"/>
                <a:ea typeface="Calibri" pitchFamily="34" charset="0"/>
                <a:cs typeface="Calibri" pitchFamily="34" charset="0"/>
              </a:rPr>
              <a:t>, con α-MSH ad </a:t>
            </a:r>
            <a:r>
              <a:rPr lang="en-US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azione</a:t>
            </a:r>
            <a:r>
              <a:rPr lang="en-US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anoressigena</a:t>
            </a:r>
            <a:r>
              <a:rPr lang="en-US" dirty="0">
                <a:latin typeface="Calibri" pitchFamily="34" charset="0"/>
                <a:ea typeface="Calibri" pitchFamily="34" charset="0"/>
                <a:cs typeface="Calibri" pitchFamily="34" charset="0"/>
              </a:rPr>
              <a:t> e </a:t>
            </a:r>
            <a:r>
              <a:rPr lang="en-US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riducendo</a:t>
            </a:r>
            <a:r>
              <a:rPr lang="en-US" dirty="0">
                <a:latin typeface="Calibri" pitchFamily="34" charset="0"/>
                <a:ea typeface="Calibri" pitchFamily="34" charset="0"/>
                <a:cs typeface="Calibri" pitchFamily="34" charset="0"/>
              </a:rPr>
              <a:t> I </a:t>
            </a:r>
            <a:r>
              <a:rPr lang="en-US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livelli</a:t>
            </a:r>
            <a:r>
              <a:rPr lang="en-US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delle</a:t>
            </a:r>
            <a:r>
              <a:rPr lang="en-US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cosiddette</a:t>
            </a:r>
            <a:r>
              <a:rPr lang="en-US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proteine</a:t>
            </a:r>
            <a:r>
              <a:rPr lang="en-US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ligandi</a:t>
            </a:r>
            <a:r>
              <a:rPr lang="en-US" dirty="0">
                <a:latin typeface="Calibri" pitchFamily="34" charset="0"/>
                <a:ea typeface="Calibri" pitchFamily="34" charset="0"/>
                <a:cs typeface="Calibri" pitchFamily="34" charset="0"/>
              </a:rPr>
              <a:t> (CREB) per </a:t>
            </a:r>
            <a:r>
              <a:rPr lang="en-US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l’espressione</a:t>
            </a:r>
            <a:r>
              <a:rPr lang="en-US" dirty="0">
                <a:latin typeface="Calibri" pitchFamily="34" charset="0"/>
                <a:ea typeface="Calibri" pitchFamily="34" charset="0"/>
                <a:cs typeface="Calibri" pitchFamily="34" charset="0"/>
              </a:rPr>
              <a:t> del </a:t>
            </a:r>
            <a:r>
              <a:rPr lang="en-US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ormone</a:t>
            </a:r>
            <a:r>
              <a:rPr lang="en-US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tireostimolante</a:t>
            </a:r>
            <a:r>
              <a:rPr lang="en-US" dirty="0">
                <a:latin typeface="Calibri" pitchFamily="34" charset="0"/>
                <a:ea typeface="Calibri" pitchFamily="34" charset="0"/>
                <a:cs typeface="Calibri" pitchFamily="34" charset="0"/>
              </a:rPr>
              <a:t> (TRH) </a:t>
            </a:r>
            <a:r>
              <a:rPr lang="en-US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appartenente</a:t>
            </a:r>
            <a:r>
              <a:rPr lang="en-US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all’asse</a:t>
            </a:r>
            <a:r>
              <a:rPr lang="en-US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ipotalamo-ipofisi-tiroide</a:t>
            </a:r>
            <a:r>
              <a:rPr lang="en-US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che</a:t>
            </a:r>
            <a:r>
              <a:rPr lang="en-US" dirty="0">
                <a:latin typeface="Calibri" pitchFamily="34" charset="0"/>
                <a:ea typeface="Calibri" pitchFamily="34" charset="0"/>
                <a:cs typeface="Calibri" pitchFamily="34" charset="0"/>
              </a:rPr>
              <a:t> è </a:t>
            </a:r>
            <a:r>
              <a:rPr lang="en-US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il</a:t>
            </a:r>
            <a:r>
              <a:rPr lang="en-US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circuito</a:t>
            </a:r>
            <a:r>
              <a:rPr lang="en-US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che</a:t>
            </a:r>
            <a:r>
              <a:rPr lang="en-US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controlla</a:t>
            </a:r>
            <a:r>
              <a:rPr lang="en-US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l’intero</a:t>
            </a:r>
            <a:r>
              <a:rPr lang="en-US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metabolismo</a:t>
            </a:r>
            <a:r>
              <a:rPr lang="en-US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basale</a:t>
            </a:r>
            <a:r>
              <a:rPr lang="en-US" dirty="0">
                <a:latin typeface="Calibri" pitchFamily="34" charset="0"/>
                <a:ea typeface="Calibri" pitchFamily="34" charset="0"/>
                <a:cs typeface="Calibri" pitchFamily="34" charset="0"/>
              </a:rPr>
              <a:t>. La </a:t>
            </a:r>
            <a:r>
              <a:rPr lang="en-US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riduzione</a:t>
            </a:r>
            <a:r>
              <a:rPr lang="en-US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dei</a:t>
            </a:r>
            <a:r>
              <a:rPr lang="en-US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livelli</a:t>
            </a:r>
            <a:r>
              <a:rPr lang="en-US" dirty="0">
                <a:latin typeface="Calibri" pitchFamily="34" charset="0"/>
                <a:ea typeface="Calibri" pitchFamily="34" charset="0"/>
                <a:cs typeface="Calibri" pitchFamily="34" charset="0"/>
              </a:rPr>
              <a:t> di α-MSH induce </a:t>
            </a:r>
            <a:r>
              <a:rPr lang="en-US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una</a:t>
            </a:r>
            <a:r>
              <a:rPr lang="en-US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riduzione</a:t>
            </a:r>
            <a:r>
              <a:rPr lang="en-US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dell’efficacia</a:t>
            </a:r>
            <a:r>
              <a:rPr lang="en-US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dei</a:t>
            </a:r>
            <a:r>
              <a:rPr lang="en-US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recettori</a:t>
            </a:r>
            <a:r>
              <a:rPr lang="en-US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attivi</a:t>
            </a:r>
            <a:r>
              <a:rPr lang="en-US" dirty="0">
                <a:latin typeface="Calibri" pitchFamily="34" charset="0"/>
                <a:ea typeface="Calibri" pitchFamily="34" charset="0"/>
                <a:cs typeface="Calibri" pitchFamily="34" charset="0"/>
              </a:rPr>
              <a:t> di POMC.</a:t>
            </a:r>
            <a:endParaRPr lang="en-US" dirty="0"/>
          </a:p>
          <a:p>
            <a:pPr algn="just"/>
            <a:endParaRPr lang="it-IT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just"/>
            <a:endParaRPr lang="en-US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just"/>
            <a:endParaRPr lang="it-IT" dirty="0">
              <a:latin typeface="Calibri" pitchFamily="34" charset="0"/>
              <a:cs typeface="Calibri" pitchFamily="34" charset="0"/>
            </a:endParaRPr>
          </a:p>
          <a:p>
            <a:pPr algn="just"/>
            <a:endParaRPr lang="it-IT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itolo 1"/>
          <p:cNvSpPr txBox="1">
            <a:spLocks/>
          </p:cNvSpPr>
          <p:nvPr/>
        </p:nvSpPr>
        <p:spPr>
          <a:xfrm>
            <a:off x="344906" y="556883"/>
            <a:ext cx="9963181" cy="52343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it-IT" sz="36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Neuropeptide</a:t>
            </a:r>
            <a:r>
              <a:rPr lang="it-IT" sz="36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Y (NPY)</a:t>
            </a:r>
            <a:endParaRPr lang="it-IT" sz="36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548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/>
          </p:cNvSpPr>
          <p:nvPr/>
        </p:nvSpPr>
        <p:spPr>
          <a:xfrm>
            <a:off x="344906" y="549671"/>
            <a:ext cx="9867931" cy="57150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algn="just"/>
            <a:r>
              <a:rPr lang="it-IT" sz="36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Agouti</a:t>
            </a:r>
            <a:r>
              <a:rPr lang="it-IT" sz="36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it-IT" sz="36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Related</a:t>
            </a:r>
            <a:r>
              <a:rPr lang="it-IT" sz="36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it-IT" sz="36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Protein</a:t>
            </a:r>
            <a:r>
              <a:rPr lang="it-IT" sz="36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(AGPR)</a:t>
            </a:r>
            <a:endParaRPr lang="it-IT" sz="36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3" name="Segnaposto contenuto 2"/>
          <p:cNvSpPr txBox="1">
            <a:spLocks/>
          </p:cNvSpPr>
          <p:nvPr/>
        </p:nvSpPr>
        <p:spPr>
          <a:xfrm>
            <a:off x="344906" y="1273785"/>
            <a:ext cx="6868694" cy="4806174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it-IT" sz="1800" dirty="0" smtClean="0">
                <a:latin typeface="Calibri" pitchFamily="34" charset="0"/>
                <a:cs typeface="Calibri" pitchFamily="34" charset="0"/>
              </a:rPr>
              <a:t>AGPR è un </a:t>
            </a:r>
            <a:r>
              <a:rPr lang="it-IT" sz="1800" dirty="0" err="1" smtClean="0">
                <a:latin typeface="Calibri" pitchFamily="34" charset="0"/>
                <a:cs typeface="Calibri" pitchFamily="34" charset="0"/>
              </a:rPr>
              <a:t>neuropeptide</a:t>
            </a:r>
            <a:r>
              <a:rPr lang="it-IT" sz="1800" dirty="0" smtClean="0">
                <a:latin typeface="Calibri" pitchFamily="34" charset="0"/>
                <a:cs typeface="Calibri" pitchFamily="34" charset="0"/>
              </a:rPr>
              <a:t> prodotto dai neuroni presenti nel nucleo arcuato del sistema NPY/AGP. La frazione attiva è: </a:t>
            </a:r>
            <a:r>
              <a:rPr lang="it-IT" sz="18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AGRP83–132.</a:t>
            </a:r>
            <a:r>
              <a:rPr lang="it-IT" sz="1800" dirty="0">
                <a:latin typeface="Calibri" pitchFamily="34" charset="0"/>
                <a:cs typeface="Calibri" pitchFamily="34" charset="0"/>
              </a:rPr>
              <a:t>  </a:t>
            </a:r>
            <a:r>
              <a:rPr lang="it-IT" sz="1800" dirty="0" smtClean="0">
                <a:latin typeface="Calibri" pitchFamily="34" charset="0"/>
                <a:cs typeface="Calibri" pitchFamily="34" charset="0"/>
              </a:rPr>
              <a:t>Agisce come </a:t>
            </a:r>
            <a:r>
              <a:rPr lang="it-IT" sz="1800" b="1" dirty="0" smtClean="0">
                <a:latin typeface="Calibri" pitchFamily="34" charset="0"/>
                <a:cs typeface="Calibri" pitchFamily="34" charset="0"/>
              </a:rPr>
              <a:t>potente oressigeno e induttore del decremento del consumo energetico</a:t>
            </a:r>
            <a:r>
              <a:rPr lang="it-IT" sz="1800" dirty="0" smtClean="0">
                <a:latin typeface="Calibri" pitchFamily="34" charset="0"/>
                <a:cs typeface="Calibri" pitchFamily="34" charset="0"/>
              </a:rPr>
              <a:t>. </a:t>
            </a:r>
          </a:p>
          <a:p>
            <a:pPr marL="0" indent="0" algn="just">
              <a:buNone/>
            </a:pPr>
            <a:r>
              <a:rPr lang="it-IT" sz="1800" dirty="0" smtClean="0">
                <a:latin typeface="Calibri" pitchFamily="34" charset="0"/>
                <a:cs typeface="Calibri" pitchFamily="34" charset="0"/>
              </a:rPr>
              <a:t>E’ connesso ai neurormoni del sistema periferico, in particolare la leptina: in condizioni di deficit di leptina la sua produzione è aumentata. Inoltre, la sua produzione è regolata anche dai livelli di </a:t>
            </a:r>
            <a:r>
              <a:rPr lang="it-IT" sz="1800" dirty="0" err="1" smtClean="0">
                <a:latin typeface="Calibri" pitchFamily="34" charset="0"/>
                <a:cs typeface="Calibri" pitchFamily="34" charset="0"/>
              </a:rPr>
              <a:t>glucorticoidi</a:t>
            </a:r>
            <a:r>
              <a:rPr lang="it-IT" sz="1800" dirty="0" smtClean="0">
                <a:latin typeface="Calibri" pitchFamily="34" charset="0"/>
                <a:cs typeface="Calibri" pitchFamily="34" charset="0"/>
              </a:rPr>
              <a:t> in circolo. </a:t>
            </a:r>
            <a:br>
              <a:rPr lang="it-IT" sz="1800" dirty="0" smtClean="0">
                <a:latin typeface="Calibri" pitchFamily="34" charset="0"/>
                <a:cs typeface="Calibri" pitchFamily="34" charset="0"/>
              </a:rPr>
            </a:br>
            <a:r>
              <a:rPr lang="it-IT" sz="1800" dirty="0" smtClean="0">
                <a:latin typeface="Calibri" pitchFamily="34" charset="0"/>
                <a:cs typeface="Calibri" pitchFamily="34" charset="0"/>
              </a:rPr>
              <a:t>Agisce come antagonista dei recettori </a:t>
            </a:r>
            <a:r>
              <a:rPr lang="it-IT" sz="1800" dirty="0" err="1" smtClean="0">
                <a:latin typeface="Calibri" pitchFamily="34" charset="0"/>
                <a:cs typeface="Calibri" pitchFamily="34" charset="0"/>
              </a:rPr>
              <a:t>melanocortinici</a:t>
            </a:r>
            <a:r>
              <a:rPr lang="it-IT" sz="1800" dirty="0" smtClean="0">
                <a:latin typeface="Calibri" pitchFamily="34" charset="0"/>
                <a:cs typeface="Calibri" pitchFamily="34" charset="0"/>
              </a:rPr>
              <a:t>:  MC3-R e di MC4-R. Il meccanismo di azione non è ancora ben noto. Si ipotizza che AGPR spiazzi il legame dei </a:t>
            </a:r>
            <a:r>
              <a:rPr lang="it-IT" sz="1800" dirty="0" err="1" smtClean="0">
                <a:latin typeface="Calibri" pitchFamily="34" charset="0"/>
                <a:cs typeface="Calibri" pitchFamily="34" charset="0"/>
              </a:rPr>
              <a:t>melanocortinici</a:t>
            </a:r>
            <a:r>
              <a:rPr lang="it-IT" sz="1800" dirty="0" smtClean="0">
                <a:latin typeface="Calibri" pitchFamily="34" charset="0"/>
                <a:cs typeface="Calibri" pitchFamily="34" charset="0"/>
              </a:rPr>
              <a:t>  agendo con una funzione agonista. </a:t>
            </a:r>
          </a:p>
          <a:p>
            <a:pPr marL="0" indent="0" algn="just">
              <a:buFont typeface="Wingdings" panose="05000000000000000000" pitchFamily="2" charset="2"/>
              <a:buNone/>
            </a:pPr>
            <a:r>
              <a:rPr lang="it-IT" sz="1800" dirty="0" smtClean="0">
                <a:latin typeface="Calibri" pitchFamily="34" charset="0"/>
                <a:cs typeface="Calibri" pitchFamily="34" charset="0"/>
              </a:rPr>
              <a:t>Gli </a:t>
            </a:r>
            <a:r>
              <a:rPr lang="it-IT" sz="1800" dirty="0">
                <a:latin typeface="Calibri" pitchFamily="34" charset="0"/>
                <a:cs typeface="Calibri" pitchFamily="34" charset="0"/>
              </a:rPr>
              <a:t>studi hanno dimostrato che AGPR determina una serie di </a:t>
            </a:r>
            <a:r>
              <a:rPr lang="it-IT" sz="1800" b="1" dirty="0">
                <a:latin typeface="Calibri" pitchFamily="34" charset="0"/>
                <a:cs typeface="Calibri" pitchFamily="34" charset="0"/>
              </a:rPr>
              <a:t>modifiche</a:t>
            </a:r>
            <a:r>
              <a:rPr lang="it-IT" sz="1800" dirty="0">
                <a:latin typeface="Calibri" pitchFamily="34" charset="0"/>
                <a:cs typeface="Calibri" pitchFamily="34" charset="0"/>
              </a:rPr>
              <a:t> che hanno </a:t>
            </a:r>
            <a:r>
              <a:rPr lang="it-IT" sz="1800" b="1" dirty="0">
                <a:latin typeface="Calibri" pitchFamily="34" charset="0"/>
                <a:cs typeface="Calibri" pitchFamily="34" charset="0"/>
              </a:rPr>
              <a:t>effetti a lungo termine sull’espressione genica e sulla sintesi di proteine specifiche</a:t>
            </a:r>
            <a:r>
              <a:rPr lang="it-IT" sz="1800" dirty="0">
                <a:latin typeface="Calibri" pitchFamily="34" charset="0"/>
                <a:cs typeface="Calibri" pitchFamily="34" charset="0"/>
              </a:rPr>
              <a:t> nei siti ipotalamici ed </a:t>
            </a:r>
            <a:r>
              <a:rPr lang="it-IT" sz="1800" dirty="0" err="1">
                <a:latin typeface="Calibri" pitchFamily="34" charset="0"/>
                <a:cs typeface="Calibri" pitchFamily="34" charset="0"/>
              </a:rPr>
              <a:t>extraipotalamici</a:t>
            </a:r>
            <a:r>
              <a:rPr lang="it-IT" sz="1800" dirty="0">
                <a:latin typeface="Calibri" pitchFamily="34" charset="0"/>
                <a:cs typeface="Calibri" pitchFamily="34" charset="0"/>
              </a:rPr>
              <a:t> coinvolti nel sistema di assunzione di cibo indipendentemente dalla sua azione su MC3-R e MC4-R perché questi ultimi hanno un emivita </a:t>
            </a:r>
            <a:r>
              <a:rPr lang="it-IT" sz="1800" dirty="0" smtClean="0">
                <a:latin typeface="Calibri" pitchFamily="34" charset="0"/>
                <a:cs typeface="Calibri" pitchFamily="34" charset="0"/>
              </a:rPr>
              <a:t>breve. Questo spiegherebbe </a:t>
            </a:r>
            <a:r>
              <a:rPr lang="it-IT" sz="1800" dirty="0">
                <a:latin typeface="Calibri" pitchFamily="34" charset="0"/>
                <a:cs typeface="Calibri" pitchFamily="34" charset="0"/>
              </a:rPr>
              <a:t>lo </a:t>
            </a:r>
            <a:r>
              <a:rPr lang="it-IT" sz="1800" b="1" dirty="0">
                <a:latin typeface="Calibri" pitchFamily="34" charset="0"/>
                <a:cs typeface="Calibri" pitchFamily="34" charset="0"/>
              </a:rPr>
              <a:t>stimolo continuato all’assunzione di cibo.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None/>
            </a:pPr>
            <a:endParaRPr lang="it-IT" sz="18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0" lvl="0" indent="0" algn="just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1800" dirty="0" err="1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Una</a:t>
            </a:r>
            <a:r>
              <a:rPr lang="en-US" sz="1800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delle</a:t>
            </a:r>
            <a:r>
              <a:rPr lang="en-US" sz="1800" dirty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possibili</a:t>
            </a:r>
            <a:r>
              <a:rPr lang="en-US" sz="1800" dirty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spiegazioni</a:t>
            </a:r>
            <a:r>
              <a:rPr lang="en-US" sz="1800" dirty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è </a:t>
            </a:r>
            <a:r>
              <a:rPr lang="en-US" sz="1800" dirty="0" err="1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l’interazione</a:t>
            </a:r>
            <a:r>
              <a:rPr lang="en-US" sz="1800" dirty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tra</a:t>
            </a:r>
            <a:r>
              <a:rPr lang="en-US" sz="1800" dirty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AGPR e </a:t>
            </a:r>
            <a:r>
              <a:rPr lang="en-US" sz="1800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NPY</a:t>
            </a:r>
            <a:r>
              <a:rPr lang="en-US" sz="1800" dirty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. AGPR è </a:t>
            </a:r>
            <a:r>
              <a:rPr lang="en-US" sz="1800" dirty="0" err="1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secreto</a:t>
            </a:r>
            <a:r>
              <a:rPr lang="en-US" sz="1800" dirty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nella</a:t>
            </a:r>
            <a:r>
              <a:rPr lang="en-US" sz="1800" dirty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parte </a:t>
            </a:r>
            <a:r>
              <a:rPr lang="en-US" sz="1800" dirty="0" err="1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mediale</a:t>
            </a:r>
            <a:r>
              <a:rPr lang="en-US" sz="1800" dirty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di ARC dove  è </a:t>
            </a:r>
            <a:r>
              <a:rPr lang="en-US" sz="1800" dirty="0" err="1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coespresso</a:t>
            </a:r>
            <a:r>
              <a:rPr lang="en-US" sz="1800" dirty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con NPY. Il </a:t>
            </a:r>
            <a:r>
              <a:rPr lang="en-US" sz="1800" dirty="0" err="1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cosiddetto</a:t>
            </a:r>
            <a:r>
              <a:rPr lang="en-US" sz="1800" dirty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sistema</a:t>
            </a:r>
            <a:r>
              <a:rPr lang="en-US" sz="1800" dirty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NPY-AGPR è </a:t>
            </a:r>
            <a:r>
              <a:rPr lang="en-US" sz="1800" dirty="0" err="1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considerato</a:t>
            </a:r>
            <a:r>
              <a:rPr lang="en-US" sz="1800" dirty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un </a:t>
            </a:r>
            <a:r>
              <a:rPr lang="en-US" sz="1800" dirty="0" err="1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mediatore</a:t>
            </a:r>
            <a:r>
              <a:rPr lang="en-US" sz="1800" dirty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chiave</a:t>
            </a:r>
            <a:r>
              <a:rPr lang="en-US" sz="1800" dirty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nella</a:t>
            </a:r>
            <a:r>
              <a:rPr lang="en-US" sz="1800" dirty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risposta</a:t>
            </a:r>
            <a:r>
              <a:rPr lang="en-US" sz="1800" dirty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alla</a:t>
            </a:r>
            <a:r>
              <a:rPr lang="en-US" sz="1800" dirty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deplezione</a:t>
            </a:r>
            <a:r>
              <a:rPr lang="en-US" sz="1800" dirty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dei</a:t>
            </a:r>
            <a:r>
              <a:rPr lang="en-US" sz="1800" dirty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nutrienti</a:t>
            </a:r>
            <a:r>
              <a:rPr lang="en-US" sz="1800" dirty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e al </a:t>
            </a:r>
            <a:r>
              <a:rPr lang="en-US" sz="1800" dirty="0" err="1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conseguente</a:t>
            </a:r>
            <a:r>
              <a:rPr lang="en-US" sz="1800" dirty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equilibrio</a:t>
            </a:r>
            <a:r>
              <a:rPr lang="en-US" sz="1800" dirty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del </a:t>
            </a:r>
            <a:r>
              <a:rPr lang="en-US" sz="1800" dirty="0" err="1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bilancio</a:t>
            </a:r>
            <a:r>
              <a:rPr lang="en-US" sz="1800" dirty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energetico</a:t>
            </a:r>
            <a:r>
              <a:rPr lang="en-US" sz="1800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.</a:t>
            </a:r>
            <a:endParaRPr lang="it-IT" sz="1800" dirty="0">
              <a:solidFill>
                <a:prstClr val="black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None/>
            </a:pPr>
            <a:endParaRPr lang="it-IT" sz="18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24578" name="Picture 2" descr="https://www.frontiersin.org/files/Articles/39594/fnins-06-00200-HTML/image_m/fnins-06-00200-g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65289" y="1351280"/>
            <a:ext cx="4791620" cy="45618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2754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VTI">
  <a:themeElements>
    <a:clrScheme name="Blu cal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_42167526_TF33476885.potx" id="{67A3B757-088A-4997-AD47-EBBB609AAF73}" vid="{61F4B085-7BC3-43AB-AFF0-C8B68BB76BF9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4E879E6-8FFE-4154-8F2A-F7518B89B376}">
  <ds:schemaRefs>
    <ds:schemaRef ds:uri="http://purl.org/dc/terms/"/>
    <ds:schemaRef ds:uri="http://schemas.microsoft.com/office/2006/documentManagement/types"/>
    <ds:schemaRef ds:uri="http://schemas.openxmlformats.org/package/2006/metadata/core-properties"/>
    <ds:schemaRef ds:uri="16c05727-aa75-4e4a-9b5f-8a80a1165891"/>
    <ds:schemaRef ds:uri="http://purl.org/dc/elements/1.1/"/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941CA7C-A0BF-44EF-B2E5-7539C3B9B0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E0A2CB4-6869-426F-8BC4-A32C90CBE26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Presentazione classica per assemblea generale aziendale</Template>
  <TotalTime>3903</TotalTime>
  <Words>2552</Words>
  <Application>Microsoft Office PowerPoint</Application>
  <PresentationFormat>Personalizzato</PresentationFormat>
  <Paragraphs>193</Paragraphs>
  <Slides>32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32</vt:i4>
      </vt:variant>
    </vt:vector>
  </HeadingPairs>
  <TitlesOfParts>
    <vt:vector size="33" baseType="lpstr">
      <vt:lpstr>RetrospectVTI</vt:lpstr>
      <vt:lpstr>Terapia farmacologica dell’obesità ed impatto sui circuiti cerebrali e circuito fame sazietà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       Grazie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 29-30 aprile Primo Corso ACCADEMIA SICOB Direttori: M. De Luca - M.A. Zappa</dc:title>
  <dc:creator>Eliana Rispoli</dc:creator>
  <cp:lastModifiedBy>Fausta</cp:lastModifiedBy>
  <cp:revision>118</cp:revision>
  <dcterms:created xsi:type="dcterms:W3CDTF">2022-02-27T17:36:31Z</dcterms:created>
  <dcterms:modified xsi:type="dcterms:W3CDTF">2025-05-07T14:09:16Z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